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2" r:id="rId2"/>
    <p:sldId id="285" r:id="rId3"/>
    <p:sldId id="263" r:id="rId4"/>
    <p:sldId id="292" r:id="rId5"/>
    <p:sldId id="293" r:id="rId6"/>
    <p:sldId id="291" r:id="rId7"/>
  </p:sldIdLst>
  <p:sldSz cx="9144000" cy="6858000" type="screen4x3"/>
  <p:notesSz cx="6669088" cy="9928225"/>
  <p:defaultTextStyle>
    <a:defPPr>
      <a:defRPr lang="en-US"/>
    </a:defPPr>
    <a:lvl1pPr algn="l" rtl="0" eaLnBrk="0" fontAlgn="base" hangingPunct="0">
      <a:spcBef>
        <a:spcPct val="0"/>
      </a:spcBef>
      <a:spcAft>
        <a:spcPct val="0"/>
      </a:spcAft>
      <a:defRPr sz="2400" kern="1200">
        <a:solidFill>
          <a:srgbClr val="5A00AD"/>
        </a:solidFill>
        <a:latin typeface="Arial" charset="0"/>
        <a:ea typeface="ＭＳ Ｐゴシック" pitchFamily="52" charset="-128"/>
        <a:cs typeface="+mn-cs"/>
      </a:defRPr>
    </a:lvl1pPr>
    <a:lvl2pPr marL="457200" algn="l" rtl="0" eaLnBrk="0" fontAlgn="base" hangingPunct="0">
      <a:spcBef>
        <a:spcPct val="0"/>
      </a:spcBef>
      <a:spcAft>
        <a:spcPct val="0"/>
      </a:spcAft>
      <a:defRPr sz="2400" kern="1200">
        <a:solidFill>
          <a:srgbClr val="5A00AD"/>
        </a:solidFill>
        <a:latin typeface="Arial" charset="0"/>
        <a:ea typeface="ＭＳ Ｐゴシック" pitchFamily="52" charset="-128"/>
        <a:cs typeface="+mn-cs"/>
      </a:defRPr>
    </a:lvl2pPr>
    <a:lvl3pPr marL="914400" algn="l" rtl="0" eaLnBrk="0" fontAlgn="base" hangingPunct="0">
      <a:spcBef>
        <a:spcPct val="0"/>
      </a:spcBef>
      <a:spcAft>
        <a:spcPct val="0"/>
      </a:spcAft>
      <a:defRPr sz="2400" kern="1200">
        <a:solidFill>
          <a:srgbClr val="5A00AD"/>
        </a:solidFill>
        <a:latin typeface="Arial" charset="0"/>
        <a:ea typeface="ＭＳ Ｐゴシック" pitchFamily="52" charset="-128"/>
        <a:cs typeface="+mn-cs"/>
      </a:defRPr>
    </a:lvl3pPr>
    <a:lvl4pPr marL="1371600" algn="l" rtl="0" eaLnBrk="0" fontAlgn="base" hangingPunct="0">
      <a:spcBef>
        <a:spcPct val="0"/>
      </a:spcBef>
      <a:spcAft>
        <a:spcPct val="0"/>
      </a:spcAft>
      <a:defRPr sz="2400" kern="1200">
        <a:solidFill>
          <a:srgbClr val="5A00AD"/>
        </a:solidFill>
        <a:latin typeface="Arial" charset="0"/>
        <a:ea typeface="ＭＳ Ｐゴシック" pitchFamily="52" charset="-128"/>
        <a:cs typeface="+mn-cs"/>
      </a:defRPr>
    </a:lvl4pPr>
    <a:lvl5pPr marL="1828800" algn="l" rtl="0" eaLnBrk="0" fontAlgn="base" hangingPunct="0">
      <a:spcBef>
        <a:spcPct val="0"/>
      </a:spcBef>
      <a:spcAft>
        <a:spcPct val="0"/>
      </a:spcAft>
      <a:defRPr sz="2400" kern="1200">
        <a:solidFill>
          <a:srgbClr val="5A00AD"/>
        </a:solidFill>
        <a:latin typeface="Arial" charset="0"/>
        <a:ea typeface="ＭＳ Ｐゴシック" pitchFamily="52" charset="-128"/>
        <a:cs typeface="+mn-cs"/>
      </a:defRPr>
    </a:lvl5pPr>
    <a:lvl6pPr marL="2286000" algn="l" defTabSz="914400" rtl="0" eaLnBrk="1" latinLnBrk="0" hangingPunct="1">
      <a:defRPr sz="2400" kern="1200">
        <a:solidFill>
          <a:srgbClr val="5A00AD"/>
        </a:solidFill>
        <a:latin typeface="Arial" charset="0"/>
        <a:ea typeface="ＭＳ Ｐゴシック" pitchFamily="52" charset="-128"/>
        <a:cs typeface="+mn-cs"/>
      </a:defRPr>
    </a:lvl6pPr>
    <a:lvl7pPr marL="2743200" algn="l" defTabSz="914400" rtl="0" eaLnBrk="1" latinLnBrk="0" hangingPunct="1">
      <a:defRPr sz="2400" kern="1200">
        <a:solidFill>
          <a:srgbClr val="5A00AD"/>
        </a:solidFill>
        <a:latin typeface="Arial" charset="0"/>
        <a:ea typeface="ＭＳ Ｐゴシック" pitchFamily="52" charset="-128"/>
        <a:cs typeface="+mn-cs"/>
      </a:defRPr>
    </a:lvl7pPr>
    <a:lvl8pPr marL="3200400" algn="l" defTabSz="914400" rtl="0" eaLnBrk="1" latinLnBrk="0" hangingPunct="1">
      <a:defRPr sz="2400" kern="1200">
        <a:solidFill>
          <a:srgbClr val="5A00AD"/>
        </a:solidFill>
        <a:latin typeface="Arial" charset="0"/>
        <a:ea typeface="ＭＳ Ｐゴシック" pitchFamily="52" charset="-128"/>
        <a:cs typeface="+mn-cs"/>
      </a:defRPr>
    </a:lvl8pPr>
    <a:lvl9pPr marL="3657600" algn="l" defTabSz="914400" rtl="0" eaLnBrk="1" latinLnBrk="0" hangingPunct="1">
      <a:defRPr sz="2400" kern="1200">
        <a:solidFill>
          <a:srgbClr val="5A00AD"/>
        </a:solidFill>
        <a:latin typeface="Arial" charset="0"/>
        <a:ea typeface="ＭＳ Ｐゴシック" pitchFamily="52"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h623342" initials="AL"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20004"/>
    <a:srgbClr val="FD4D77"/>
    <a:srgbClr val="5A00AD"/>
    <a:srgbClr val="CBB0EA"/>
    <a:srgbClr val="CF9AFF"/>
    <a:srgbClr val="487E1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9664" autoAdjust="0"/>
  </p:normalViewPr>
  <p:slideViewPr>
    <p:cSldViewPr snapToGrid="0">
      <p:cViewPr varScale="1">
        <p:scale>
          <a:sx n="107" d="100"/>
          <a:sy n="107" d="100"/>
        </p:scale>
        <p:origin x="-8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44" d="100"/>
          <a:sy n="44" d="100"/>
        </p:scale>
        <p:origin x="-2922" y="-1116"/>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194" name="Picture 6" descr="SP bullet logo"/>
          <p:cNvPicPr>
            <a:picLocks noChangeAspect="1" noChangeArrowheads="1"/>
          </p:cNvPicPr>
          <p:nvPr/>
        </p:nvPicPr>
        <p:blipFill>
          <a:blip r:embed="rId2" cstate="print"/>
          <a:srcRect t="25926"/>
          <a:stretch>
            <a:fillRect/>
          </a:stretch>
        </p:blipFill>
        <p:spPr bwMode="auto">
          <a:xfrm>
            <a:off x="0" y="9525"/>
            <a:ext cx="6669088" cy="574675"/>
          </a:xfrm>
          <a:prstGeom prst="rect">
            <a:avLst/>
          </a:prstGeom>
          <a:noFill/>
          <a:ln w="9525">
            <a:noFill/>
            <a:miter lim="800000"/>
            <a:headEnd/>
            <a:tailEnd/>
          </a:ln>
        </p:spPr>
      </p:pic>
      <p:sp>
        <p:nvSpPr>
          <p:cNvPr id="9218" name="Rectangle 2"/>
          <p:cNvSpPr>
            <a:spLocks noGrp="1" noChangeArrowheads="1"/>
          </p:cNvSpPr>
          <p:nvPr>
            <p:ph type="hdr" sz="quarter"/>
          </p:nvPr>
        </p:nvSpPr>
        <p:spPr bwMode="auto">
          <a:xfrm>
            <a:off x="0" y="325438"/>
            <a:ext cx="4192588" cy="496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solidFill>
                  <a:schemeClr val="tx1"/>
                </a:solidFill>
                <a:latin typeface="Arial" pitchFamily="34" charset="0"/>
              </a:defRPr>
            </a:lvl1pPr>
          </a:lstStyle>
          <a:p>
            <a:pPr>
              <a:defRPr/>
            </a:pPr>
            <a:endParaRPr lang="en-US" dirty="0"/>
          </a:p>
        </p:txBody>
      </p:sp>
      <p:sp>
        <p:nvSpPr>
          <p:cNvPr id="9219" name="Rectangle 3"/>
          <p:cNvSpPr>
            <a:spLocks noGrp="1" noChangeArrowheads="1"/>
          </p:cNvSpPr>
          <p:nvPr>
            <p:ph type="dt" sz="quarter" idx="1"/>
          </p:nvPr>
        </p:nvSpPr>
        <p:spPr bwMode="auto">
          <a:xfrm>
            <a:off x="0" y="9259888"/>
            <a:ext cx="2890838"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solidFill>
                  <a:schemeClr val="tx1"/>
                </a:solidFill>
                <a:latin typeface="Arial" pitchFamily="34" charset="0"/>
              </a:defRPr>
            </a:lvl1pPr>
          </a:lstStyle>
          <a:p>
            <a:pPr>
              <a:defRPr/>
            </a:pPr>
            <a:endParaRPr lang="en-US" dirty="0"/>
          </a:p>
        </p:txBody>
      </p:sp>
      <p:sp>
        <p:nvSpPr>
          <p:cNvPr id="9220" name="Rectangle 4"/>
          <p:cNvSpPr>
            <a:spLocks noGrp="1" noChangeArrowheads="1"/>
          </p:cNvSpPr>
          <p:nvPr>
            <p:ph type="ftr" sz="quarter" idx="2"/>
          </p:nvPr>
        </p:nvSpPr>
        <p:spPr bwMode="auto">
          <a:xfrm>
            <a:off x="0" y="9604375"/>
            <a:ext cx="5645150" cy="322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900">
                <a:solidFill>
                  <a:schemeClr val="tx1"/>
                </a:solidFill>
                <a:latin typeface="Arial" pitchFamily="34" charset="0"/>
              </a:defRPr>
            </a:lvl1pPr>
          </a:lstStyle>
          <a:p>
            <a:pPr>
              <a:defRPr/>
            </a:pPr>
            <a:endParaRPr lang="en-US" dirty="0"/>
          </a:p>
        </p:txBody>
      </p:sp>
      <p:sp>
        <p:nvSpPr>
          <p:cNvPr id="9221" name="Rectangle 5"/>
          <p:cNvSpPr>
            <a:spLocks noGrp="1" noChangeArrowheads="1"/>
          </p:cNvSpPr>
          <p:nvPr>
            <p:ph type="sldNum" sz="quarter" idx="3"/>
          </p:nvPr>
        </p:nvSpPr>
        <p:spPr bwMode="auto">
          <a:xfrm>
            <a:off x="5956300" y="9429750"/>
            <a:ext cx="7112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a:solidFill>
                  <a:schemeClr val="tx1"/>
                </a:solidFill>
                <a:latin typeface="Arial" pitchFamily="34" charset="0"/>
              </a:defRPr>
            </a:lvl1pPr>
          </a:lstStyle>
          <a:p>
            <a:pPr>
              <a:defRPr/>
            </a:pPr>
            <a:fld id="{93904AD1-8AD0-4251-9183-5B641433921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54102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solidFill>
                  <a:schemeClr val="tx1"/>
                </a:solidFill>
                <a:latin typeface="Arial" pitchFamily="34" charset="0"/>
              </a:defRPr>
            </a:lvl1pPr>
          </a:lstStyle>
          <a:p>
            <a:pPr>
              <a:defRPr/>
            </a:pPr>
            <a:endParaRPr lang="en-US" dirty="0"/>
          </a:p>
        </p:txBody>
      </p:sp>
      <p:sp>
        <p:nvSpPr>
          <p:cNvPr id="11267" name="Rectangle 3"/>
          <p:cNvSpPr>
            <a:spLocks noGrp="1" noChangeArrowheads="1"/>
          </p:cNvSpPr>
          <p:nvPr>
            <p:ph type="dt" idx="1"/>
          </p:nvPr>
        </p:nvSpPr>
        <p:spPr bwMode="auto">
          <a:xfrm>
            <a:off x="5762625" y="0"/>
            <a:ext cx="9048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solidFill>
                  <a:schemeClr val="tx1"/>
                </a:solidFill>
                <a:latin typeface="Arial" pitchFamily="34" charset="0"/>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429750"/>
            <a:ext cx="590232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900">
                <a:solidFill>
                  <a:schemeClr val="tx1"/>
                </a:solidFill>
                <a:latin typeface="Arial" pitchFamily="34" charset="0"/>
              </a:defRPr>
            </a:lvl1pPr>
          </a:lstStyle>
          <a:p>
            <a:pPr>
              <a:defRPr/>
            </a:pPr>
            <a:endParaRPr lang="en-US" dirty="0"/>
          </a:p>
        </p:txBody>
      </p:sp>
      <p:sp>
        <p:nvSpPr>
          <p:cNvPr id="11271" name="Rectangle 7"/>
          <p:cNvSpPr>
            <a:spLocks noGrp="1" noChangeArrowheads="1"/>
          </p:cNvSpPr>
          <p:nvPr>
            <p:ph type="sldNum" sz="quarter" idx="5"/>
          </p:nvPr>
        </p:nvSpPr>
        <p:spPr bwMode="auto">
          <a:xfrm>
            <a:off x="6083300" y="9429750"/>
            <a:ext cx="5842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a:solidFill>
                  <a:schemeClr val="tx1"/>
                </a:solidFill>
                <a:latin typeface="Arial" pitchFamily="34" charset="0"/>
              </a:defRPr>
            </a:lvl1pPr>
          </a:lstStyle>
          <a:p>
            <a:pPr>
              <a:defRPr/>
            </a:pPr>
            <a:fld id="{4F36E0E5-7B4D-42B4-9F60-4A73B244758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pitchFamily="52"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pitchFamily="52"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pitchFamily="52"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pitchFamily="52"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pitchFamily="5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66138515-A65F-49CC-8E32-714B75F68232}" type="slidenum">
              <a:rPr lang="en-US" smtClean="0">
                <a:latin typeface="Arial" charset="0"/>
              </a:rPr>
              <a:pPr/>
              <a:t>1</a:t>
            </a:fld>
            <a:endParaRPr lang="en-US" dirty="0" smtClean="0">
              <a:latin typeface="Arial" charset="0"/>
            </a:endParaRPr>
          </a:p>
        </p:txBody>
      </p:sp>
      <p:sp>
        <p:nvSpPr>
          <p:cNvPr id="6147" name="Rectangle 1026"/>
          <p:cNvSpPr>
            <a:spLocks noGrp="1" noRot="1" noChangeAspect="1" noChangeArrowheads="1" noTextEdit="1"/>
          </p:cNvSpPr>
          <p:nvPr>
            <p:ph type="sldImg"/>
          </p:nvPr>
        </p:nvSpPr>
        <p:spPr>
          <a:ln/>
        </p:spPr>
      </p:sp>
      <p:sp>
        <p:nvSpPr>
          <p:cNvPr id="6148" name="Rectangle 1027"/>
          <p:cNvSpPr>
            <a:spLocks noGrp="1" noChangeArrowheads="1"/>
          </p:cNvSpPr>
          <p:nvPr>
            <p:ph type="body" idx="1"/>
          </p:nvPr>
        </p:nvSpPr>
        <p:spPr>
          <a:noFill/>
          <a:ln/>
        </p:spPr>
        <p:txBody>
          <a:bodyPr/>
          <a:lstStyle/>
          <a:p>
            <a:pPr eaLnBrk="1" hangingPunct="1"/>
            <a:endParaRPr lang="en-GB"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64962134-5DB4-402F-97A2-E882DB8A4D55}" type="slidenum">
              <a:rPr lang="en-US" smtClean="0">
                <a:latin typeface="Arial" charset="0"/>
              </a:rPr>
              <a:pPr/>
              <a:t>3</a:t>
            </a:fld>
            <a:endParaRPr lang="en-US" dirty="0" smtClean="0">
              <a:latin typeface="Arial" charset="0"/>
            </a:endParaRPr>
          </a:p>
        </p:txBody>
      </p:sp>
      <p:sp>
        <p:nvSpPr>
          <p:cNvPr id="7171" name="Rectangle 1026"/>
          <p:cNvSpPr>
            <a:spLocks noGrp="1" noRot="1" noChangeAspect="1" noChangeArrowheads="1" noTextEdit="1"/>
          </p:cNvSpPr>
          <p:nvPr>
            <p:ph type="sldImg"/>
          </p:nvPr>
        </p:nvSpPr>
        <p:spPr>
          <a:ln/>
        </p:spPr>
      </p:sp>
      <p:sp>
        <p:nvSpPr>
          <p:cNvPr id="7172" name="Rectangle 1027"/>
          <p:cNvSpPr>
            <a:spLocks noGrp="1" noChangeArrowheads="1"/>
          </p:cNvSpPr>
          <p:nvPr>
            <p:ph type="body" idx="1"/>
          </p:nvPr>
        </p:nvSpPr>
        <p:spPr>
          <a:noFill/>
          <a:ln/>
        </p:spPr>
        <p:txBody>
          <a:bodyPr/>
          <a:lstStyle/>
          <a:p>
            <a:pPr eaLnBrk="1" hangingPunct="1"/>
            <a:endParaRPr lang="en-GB"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64962134-5DB4-402F-97A2-E882DB8A4D55}" type="slidenum">
              <a:rPr lang="en-US" smtClean="0">
                <a:latin typeface="Arial" charset="0"/>
              </a:rPr>
              <a:pPr/>
              <a:t>4</a:t>
            </a:fld>
            <a:endParaRPr lang="en-US" dirty="0" smtClean="0">
              <a:latin typeface="Arial" charset="0"/>
            </a:endParaRPr>
          </a:p>
        </p:txBody>
      </p:sp>
      <p:sp>
        <p:nvSpPr>
          <p:cNvPr id="7171" name="Rectangle 1026"/>
          <p:cNvSpPr>
            <a:spLocks noGrp="1" noRot="1" noChangeAspect="1" noChangeArrowheads="1" noTextEdit="1"/>
          </p:cNvSpPr>
          <p:nvPr>
            <p:ph type="sldImg"/>
          </p:nvPr>
        </p:nvSpPr>
        <p:spPr>
          <a:ln/>
        </p:spPr>
      </p:sp>
      <p:sp>
        <p:nvSpPr>
          <p:cNvPr id="7172" name="Rectangle 1027"/>
          <p:cNvSpPr>
            <a:spLocks noGrp="1" noChangeArrowheads="1"/>
          </p:cNvSpPr>
          <p:nvPr>
            <p:ph type="body" idx="1"/>
          </p:nvPr>
        </p:nvSpPr>
        <p:spPr>
          <a:noFill/>
          <a:ln/>
        </p:spPr>
        <p:txBody>
          <a:bodyPr/>
          <a:lstStyle/>
          <a:p>
            <a:pPr eaLnBrk="1" hangingPunct="1"/>
            <a:endParaRPr lang="en-GB"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64962134-5DB4-402F-97A2-E882DB8A4D55}" type="slidenum">
              <a:rPr lang="en-US" smtClean="0">
                <a:latin typeface="Arial" charset="0"/>
              </a:rPr>
              <a:pPr/>
              <a:t>5</a:t>
            </a:fld>
            <a:endParaRPr lang="en-US" dirty="0" smtClean="0">
              <a:latin typeface="Arial" charset="0"/>
            </a:endParaRPr>
          </a:p>
        </p:txBody>
      </p:sp>
      <p:sp>
        <p:nvSpPr>
          <p:cNvPr id="7171" name="Rectangle 1026"/>
          <p:cNvSpPr>
            <a:spLocks noGrp="1" noRot="1" noChangeAspect="1" noChangeArrowheads="1" noTextEdit="1"/>
          </p:cNvSpPr>
          <p:nvPr>
            <p:ph type="sldImg"/>
          </p:nvPr>
        </p:nvSpPr>
        <p:spPr>
          <a:ln/>
        </p:spPr>
      </p:sp>
      <p:sp>
        <p:nvSpPr>
          <p:cNvPr id="7172" name="Rectangle 1027"/>
          <p:cNvSpPr>
            <a:spLocks noGrp="1" noChangeArrowheads="1"/>
          </p:cNvSpPr>
          <p:nvPr>
            <p:ph type="body" idx="1"/>
          </p:nvPr>
        </p:nvSpPr>
        <p:spPr>
          <a:noFill/>
          <a:ln/>
        </p:spPr>
        <p:txBody>
          <a:bodyPr/>
          <a:lstStyle/>
          <a:p>
            <a:pPr eaLnBrk="1" hangingPunct="1"/>
            <a:endParaRPr lang="en-GB" dirty="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6083300" y="9429750"/>
            <a:ext cx="584200" cy="496888"/>
          </a:xfrm>
          <a:prstGeom prst="rect">
            <a:avLst/>
          </a:prstGeom>
          <a:noFill/>
          <a:ln w="9525">
            <a:noFill/>
            <a:miter lim="800000"/>
            <a:headEnd/>
            <a:tailEnd/>
          </a:ln>
        </p:spPr>
        <p:txBody>
          <a:bodyPr anchor="b"/>
          <a:lstStyle/>
          <a:p>
            <a:pPr algn="r"/>
            <a:fld id="{C22E182B-CE8C-4020-B029-3758B1497A46}" type="slidenum">
              <a:rPr lang="en-US" sz="900">
                <a:solidFill>
                  <a:schemeClr val="tx1"/>
                </a:solidFill>
              </a:rPr>
              <a:pPr algn="r"/>
              <a:t>6</a:t>
            </a:fld>
            <a:endParaRPr lang="en-US" sz="900" dirty="0">
              <a:solidFill>
                <a:schemeClr val="tx1"/>
              </a:solidFill>
            </a:endParaRPr>
          </a:p>
        </p:txBody>
      </p:sp>
      <p:sp>
        <p:nvSpPr>
          <p:cNvPr id="80899" name="Rectangle 1026"/>
          <p:cNvSpPr>
            <a:spLocks noGrp="1" noRot="1" noChangeAspect="1" noChangeArrowheads="1" noTextEdit="1"/>
          </p:cNvSpPr>
          <p:nvPr>
            <p:ph type="sldImg"/>
          </p:nvPr>
        </p:nvSpPr>
        <p:spPr>
          <a:ln/>
        </p:spPr>
      </p:sp>
      <p:sp>
        <p:nvSpPr>
          <p:cNvPr id="80900" name="Rectangle 1027"/>
          <p:cNvSpPr>
            <a:spLocks noGrp="1" noChangeArrowheads="1"/>
          </p:cNvSpPr>
          <p:nvPr>
            <p:ph type="body" idx="1"/>
          </p:nvPr>
        </p:nvSpPr>
        <p:spPr>
          <a:noFill/>
          <a:ln/>
        </p:spPr>
        <p:txBody>
          <a:bodyPr/>
          <a:lstStyle/>
          <a:p>
            <a:pPr eaLnBrk="1" hangingPunct="1"/>
            <a:endParaRPr lang="en-GB"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sp"/>
          <p:cNvPicPr>
            <a:picLocks noChangeAspect="1" noChangeArrowheads="1"/>
          </p:cNvPicPr>
          <p:nvPr userDrawn="1"/>
        </p:nvPicPr>
        <p:blipFill>
          <a:blip r:embed="rId2" cstate="print"/>
          <a:srcRect/>
          <a:stretch>
            <a:fillRect/>
          </a:stretch>
        </p:blipFill>
        <p:spPr bwMode="auto">
          <a:xfrm>
            <a:off x="0" y="0"/>
            <a:ext cx="9144000" cy="6861175"/>
          </a:xfrm>
          <a:prstGeom prst="rect">
            <a:avLst/>
          </a:prstGeom>
          <a:noFill/>
          <a:ln w="9525">
            <a:noFill/>
            <a:miter lim="800000"/>
            <a:headEnd/>
            <a:tailEnd/>
          </a:ln>
        </p:spPr>
      </p:pic>
      <p:sp>
        <p:nvSpPr>
          <p:cNvPr id="3074" name="Rectangle 2"/>
          <p:cNvSpPr>
            <a:spLocks noGrp="1" noChangeArrowheads="1"/>
          </p:cNvSpPr>
          <p:nvPr>
            <p:ph type="ctrTitle"/>
          </p:nvPr>
        </p:nvSpPr>
        <p:spPr>
          <a:xfrm>
            <a:off x="877888" y="777875"/>
            <a:ext cx="7772400" cy="1143000"/>
          </a:xfrm>
        </p:spPr>
        <p:txBody>
          <a:bodyPr/>
          <a:lstStyle>
            <a:lvl1pPr>
              <a:defRPr sz="2800">
                <a:solidFill>
                  <a:schemeClr val="bg1"/>
                </a:solidFill>
              </a:defRPr>
            </a:lvl1pPr>
          </a:lstStyle>
          <a:p>
            <a:r>
              <a:rPr lang="en-US"/>
              <a:t>Click to edit Master title style</a:t>
            </a:r>
          </a:p>
        </p:txBody>
      </p:sp>
      <p:sp>
        <p:nvSpPr>
          <p:cNvPr id="3075" name="Rectangle 3"/>
          <p:cNvSpPr>
            <a:spLocks noGrp="1" noChangeArrowheads="1"/>
          </p:cNvSpPr>
          <p:nvPr>
            <p:ph type="subTitle" idx="1"/>
          </p:nvPr>
        </p:nvSpPr>
        <p:spPr>
          <a:xfrm>
            <a:off x="877888" y="2354263"/>
            <a:ext cx="7758112" cy="879475"/>
          </a:xfrm>
        </p:spPr>
        <p:txBody>
          <a:bodyPr/>
          <a:lstStyle>
            <a:lvl1pPr marL="0" indent="0">
              <a:buFontTx/>
              <a:buNone/>
              <a:defRPr>
                <a:solidFill>
                  <a:schemeClr val="bg1"/>
                </a:solidFill>
              </a:defRPr>
            </a:lvl1pPr>
          </a:lstStyle>
          <a:p>
            <a:r>
              <a:rPr lang="en-US"/>
              <a:t>Click to edit Master subtitle style</a:t>
            </a:r>
          </a:p>
        </p:txBody>
      </p:sp>
      <p:sp>
        <p:nvSpPr>
          <p:cNvPr id="5" name="Date Placeholder 4"/>
          <p:cNvSpPr>
            <a:spLocks noGrp="1" noChangeArrowheads="1"/>
          </p:cNvSpPr>
          <p:nvPr>
            <p:ph type="dt" sz="half" idx="10"/>
          </p:nvPr>
        </p:nvSpPr>
        <p:spPr bwMode="auto">
          <a:xfrm>
            <a:off x="877888" y="33655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200">
                <a:solidFill>
                  <a:schemeClr val="bg1"/>
                </a:solidFill>
                <a:latin typeface="Arial" pitchFamily="34" charset="0"/>
              </a:defRPr>
            </a:lvl1pPr>
          </a:lstStyle>
          <a:p>
            <a:pPr>
              <a:defRPr/>
            </a:pPr>
            <a:endParaRPr lang="en-US" dirty="0"/>
          </a:p>
        </p:txBody>
      </p:sp>
      <p:sp>
        <p:nvSpPr>
          <p:cNvPr id="6" name="Footer Placeholder 5"/>
          <p:cNvSpPr>
            <a:spLocks noGrp="1" noChangeArrowheads="1"/>
          </p:cNvSpPr>
          <p:nvPr>
            <p:ph type="ftr" sz="quarter" idx="11"/>
          </p:nvPr>
        </p:nvSpPr>
        <p:spPr bwMode="auto">
          <a:xfrm>
            <a:off x="877888" y="6294438"/>
            <a:ext cx="445135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200">
                <a:solidFill>
                  <a:schemeClr val="bg1"/>
                </a:solidFill>
                <a:latin typeface="Arial" pitchFamily="34" charset="0"/>
              </a:defRPr>
            </a:lvl1pPr>
          </a:lstStyle>
          <a:p>
            <a:pPr>
              <a:defRPr/>
            </a:pPr>
            <a:r>
              <a:rPr lang="en-US" smtClean="0"/>
              <a:t>CONFIDENTIAL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32D9EF9-51BD-429A-9C25-1DF04FCC721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4313" y="449263"/>
            <a:ext cx="1992312" cy="5318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82613" y="449263"/>
            <a:ext cx="5829300" cy="5318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49C4C9E-0C13-41D1-9457-4106F59DE5C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82613" y="449263"/>
            <a:ext cx="579755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6425" y="1652588"/>
            <a:ext cx="7950200" cy="4114800"/>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pPr>
              <a:defRPr/>
            </a:pPr>
            <a:fld id="{C5C2B756-692B-4E72-AD19-35A45E68F03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582613" y="449263"/>
            <a:ext cx="579755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6425" y="1652588"/>
            <a:ext cx="7950200" cy="4114800"/>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pPr>
              <a:defRPr/>
            </a:pPr>
            <a:fld id="{48787653-0447-4DD5-A032-574E2E3268A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8135C37-D098-4643-A995-E9EF0AEB515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18CF63B-5E18-4E19-89D1-557285BE703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6425" y="1652588"/>
            <a:ext cx="3898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652588"/>
            <a:ext cx="3898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85FB5531-3BAA-4CCF-BAB4-A8054875DD5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7020ED07-8A89-43E5-ABBE-1A1E2C40FAA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EFC7BE9E-D6E5-4536-A642-463E779A380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66FFA7A-931B-4C36-B32E-9036104C426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94B3A30-51AA-4F5A-98B1-C36F07A373C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676404A-E4A9-42E3-8AE3-CAABCEB7123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pic>
        <p:nvPicPr>
          <p:cNvPr id="1026" name="Picture 9" descr="SPER PPT template2"/>
          <p:cNvPicPr>
            <a:picLocks noChangeAspect="1" noChangeArrowheads="1"/>
          </p:cNvPicPr>
          <p:nvPr userDrawn="1"/>
        </p:nvPicPr>
        <p:blipFill>
          <a:blip r:embed="rId15" cstate="print"/>
          <a:srcRect r="3436"/>
          <a:stretch>
            <a:fillRect/>
          </a:stretch>
        </p:blipFill>
        <p:spPr bwMode="auto">
          <a:xfrm>
            <a:off x="0" y="4763"/>
            <a:ext cx="9144000" cy="1263650"/>
          </a:xfrm>
          <a:prstGeom prst="rect">
            <a:avLst/>
          </a:prstGeom>
          <a:noFill/>
          <a:ln w="9525">
            <a:noFill/>
            <a:miter lim="800000"/>
            <a:headEnd/>
            <a:tailEnd/>
          </a:ln>
        </p:spPr>
      </p:pic>
      <p:sp>
        <p:nvSpPr>
          <p:cNvPr id="1034" name="Rectangle 10"/>
          <p:cNvSpPr>
            <a:spLocks noChangeArrowheads="1"/>
          </p:cNvSpPr>
          <p:nvPr userDrawn="1"/>
        </p:nvSpPr>
        <p:spPr bwMode="auto">
          <a:xfrm>
            <a:off x="598488" y="6254750"/>
            <a:ext cx="7983537" cy="355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endParaRPr>
          </a:p>
        </p:txBody>
      </p:sp>
      <p:sp>
        <p:nvSpPr>
          <p:cNvPr id="1028" name="Rectangle 11"/>
          <p:cNvSpPr>
            <a:spLocks noGrp="1" noChangeArrowheads="1"/>
          </p:cNvSpPr>
          <p:nvPr>
            <p:ph type="title"/>
          </p:nvPr>
        </p:nvSpPr>
        <p:spPr bwMode="auto">
          <a:xfrm>
            <a:off x="582613" y="449263"/>
            <a:ext cx="57975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12"/>
          <p:cNvSpPr>
            <a:spLocks noGrp="1" noChangeArrowheads="1"/>
          </p:cNvSpPr>
          <p:nvPr>
            <p:ph type="body" idx="1"/>
          </p:nvPr>
        </p:nvSpPr>
        <p:spPr bwMode="auto">
          <a:xfrm>
            <a:off x="606425" y="1652588"/>
            <a:ext cx="7950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7" name="Rectangle 13"/>
          <p:cNvSpPr>
            <a:spLocks noChangeArrowheads="1"/>
          </p:cNvSpPr>
          <p:nvPr/>
        </p:nvSpPr>
        <p:spPr bwMode="auto">
          <a:xfrm>
            <a:off x="582613" y="6296025"/>
            <a:ext cx="4813300" cy="457200"/>
          </a:xfrm>
          <a:prstGeom prst="rect">
            <a:avLst/>
          </a:prstGeom>
          <a:noFill/>
          <a:ln w="9525">
            <a:noFill/>
            <a:miter lim="800000"/>
            <a:headEnd/>
            <a:tailEnd/>
          </a:ln>
        </p:spPr>
        <p:txBody>
          <a:bodyPr/>
          <a:lstStyle/>
          <a:p>
            <a:r>
              <a:rPr lang="en-US" sz="1200" dirty="0">
                <a:solidFill>
                  <a:schemeClr val="bg1"/>
                </a:solidFill>
              </a:rPr>
              <a:t>Gas Settlements, Energy Retail</a:t>
            </a:r>
          </a:p>
        </p:txBody>
      </p:sp>
      <p:sp>
        <p:nvSpPr>
          <p:cNvPr id="1030" name="Rectangle 6"/>
          <p:cNvSpPr>
            <a:spLocks noGrp="1" noChangeArrowheads="1"/>
          </p:cNvSpPr>
          <p:nvPr>
            <p:ph type="sldNum" sz="quarter" idx="4"/>
          </p:nvPr>
        </p:nvSpPr>
        <p:spPr bwMode="auto">
          <a:xfrm>
            <a:off x="6389688" y="62515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600">
                <a:solidFill>
                  <a:schemeClr val="bg1"/>
                </a:solidFill>
                <a:latin typeface="Arial" pitchFamily="34" charset="0"/>
              </a:defRPr>
            </a:lvl1pPr>
          </a:lstStyle>
          <a:p>
            <a:pPr>
              <a:defRPr/>
            </a:pPr>
            <a:fld id="{FE567425-423E-4377-BDCD-0BC702E16DA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15" r:id="rId1"/>
    <p:sldLayoutId id="2147483814" r:id="rId2"/>
    <p:sldLayoutId id="2147483813" r:id="rId3"/>
    <p:sldLayoutId id="2147483812" r:id="rId4"/>
    <p:sldLayoutId id="2147483811" r:id="rId5"/>
    <p:sldLayoutId id="2147483810" r:id="rId6"/>
    <p:sldLayoutId id="2147483809" r:id="rId7"/>
    <p:sldLayoutId id="2147483808" r:id="rId8"/>
    <p:sldLayoutId id="2147483807" r:id="rId9"/>
    <p:sldLayoutId id="2147483806" r:id="rId10"/>
    <p:sldLayoutId id="2147483805" r:id="rId11"/>
    <p:sldLayoutId id="2147483804" r:id="rId12"/>
    <p:sldLayoutId id="2147483803" r:id="rId13"/>
  </p:sldLayoutIdLst>
  <p:hf hdr="0" dt="0"/>
  <p:txStyles>
    <p:titleStyle>
      <a:lvl1pPr algn="l" rtl="0" eaLnBrk="0" fontAlgn="base" hangingPunct="0">
        <a:spcBef>
          <a:spcPct val="0"/>
        </a:spcBef>
        <a:spcAft>
          <a:spcPct val="0"/>
        </a:spcAft>
        <a:defRPr sz="2400" b="1">
          <a:solidFill>
            <a:srgbClr val="5A00AD"/>
          </a:solidFill>
          <a:latin typeface="+mj-lt"/>
          <a:ea typeface="+mj-ea"/>
          <a:cs typeface="+mj-cs"/>
        </a:defRPr>
      </a:lvl1pPr>
      <a:lvl2pPr algn="l" rtl="0" eaLnBrk="0" fontAlgn="base" hangingPunct="0">
        <a:spcBef>
          <a:spcPct val="0"/>
        </a:spcBef>
        <a:spcAft>
          <a:spcPct val="0"/>
        </a:spcAft>
        <a:defRPr sz="2400" b="1">
          <a:solidFill>
            <a:srgbClr val="5A00AD"/>
          </a:solidFill>
          <a:latin typeface="Arial" pitchFamily="34" charset="0"/>
          <a:ea typeface="ＭＳ Ｐゴシック" pitchFamily="52" charset="-128"/>
        </a:defRPr>
      </a:lvl2pPr>
      <a:lvl3pPr algn="l" rtl="0" eaLnBrk="0" fontAlgn="base" hangingPunct="0">
        <a:spcBef>
          <a:spcPct val="0"/>
        </a:spcBef>
        <a:spcAft>
          <a:spcPct val="0"/>
        </a:spcAft>
        <a:defRPr sz="2400" b="1">
          <a:solidFill>
            <a:srgbClr val="5A00AD"/>
          </a:solidFill>
          <a:latin typeface="Arial" pitchFamily="34" charset="0"/>
          <a:ea typeface="ＭＳ Ｐゴシック" pitchFamily="52" charset="-128"/>
        </a:defRPr>
      </a:lvl3pPr>
      <a:lvl4pPr algn="l" rtl="0" eaLnBrk="0" fontAlgn="base" hangingPunct="0">
        <a:spcBef>
          <a:spcPct val="0"/>
        </a:spcBef>
        <a:spcAft>
          <a:spcPct val="0"/>
        </a:spcAft>
        <a:defRPr sz="2400" b="1">
          <a:solidFill>
            <a:srgbClr val="5A00AD"/>
          </a:solidFill>
          <a:latin typeface="Arial" pitchFamily="34" charset="0"/>
          <a:ea typeface="ＭＳ Ｐゴシック" pitchFamily="52" charset="-128"/>
        </a:defRPr>
      </a:lvl4pPr>
      <a:lvl5pPr algn="l" rtl="0" eaLnBrk="0" fontAlgn="base" hangingPunct="0">
        <a:spcBef>
          <a:spcPct val="0"/>
        </a:spcBef>
        <a:spcAft>
          <a:spcPct val="0"/>
        </a:spcAft>
        <a:defRPr sz="2400" b="1">
          <a:solidFill>
            <a:srgbClr val="5A00AD"/>
          </a:solidFill>
          <a:latin typeface="Arial" pitchFamily="34" charset="0"/>
          <a:ea typeface="ＭＳ Ｐゴシック" pitchFamily="52" charset="-128"/>
        </a:defRPr>
      </a:lvl5pPr>
      <a:lvl6pPr marL="457200" algn="l" rtl="0" fontAlgn="base">
        <a:spcBef>
          <a:spcPct val="0"/>
        </a:spcBef>
        <a:spcAft>
          <a:spcPct val="0"/>
        </a:spcAft>
        <a:defRPr sz="2400" b="1">
          <a:solidFill>
            <a:srgbClr val="5A00AD"/>
          </a:solidFill>
          <a:latin typeface="Arial" pitchFamily="34" charset="0"/>
          <a:ea typeface="ＭＳ Ｐゴシック" pitchFamily="52" charset="-128"/>
        </a:defRPr>
      </a:lvl6pPr>
      <a:lvl7pPr marL="914400" algn="l" rtl="0" fontAlgn="base">
        <a:spcBef>
          <a:spcPct val="0"/>
        </a:spcBef>
        <a:spcAft>
          <a:spcPct val="0"/>
        </a:spcAft>
        <a:defRPr sz="2400" b="1">
          <a:solidFill>
            <a:srgbClr val="5A00AD"/>
          </a:solidFill>
          <a:latin typeface="Arial" pitchFamily="34" charset="0"/>
          <a:ea typeface="ＭＳ Ｐゴシック" pitchFamily="52" charset="-128"/>
        </a:defRPr>
      </a:lvl7pPr>
      <a:lvl8pPr marL="1371600" algn="l" rtl="0" fontAlgn="base">
        <a:spcBef>
          <a:spcPct val="0"/>
        </a:spcBef>
        <a:spcAft>
          <a:spcPct val="0"/>
        </a:spcAft>
        <a:defRPr sz="2400" b="1">
          <a:solidFill>
            <a:srgbClr val="5A00AD"/>
          </a:solidFill>
          <a:latin typeface="Arial" pitchFamily="34" charset="0"/>
          <a:ea typeface="ＭＳ Ｐゴシック" pitchFamily="52" charset="-128"/>
        </a:defRPr>
      </a:lvl8pPr>
      <a:lvl9pPr marL="1828800" algn="l" rtl="0" fontAlgn="base">
        <a:spcBef>
          <a:spcPct val="0"/>
        </a:spcBef>
        <a:spcAft>
          <a:spcPct val="0"/>
        </a:spcAft>
        <a:defRPr sz="2400" b="1">
          <a:solidFill>
            <a:srgbClr val="5A00AD"/>
          </a:solidFill>
          <a:latin typeface="Arial" pitchFamily="34" charset="0"/>
          <a:ea typeface="ＭＳ Ｐゴシック" pitchFamily="52" charset="-128"/>
        </a:defRPr>
      </a:lvl9pPr>
    </p:titleStyle>
    <p:bodyStyle>
      <a:lvl1pPr marL="261938" indent="-261938" algn="l" rtl="0" eaLnBrk="0" fontAlgn="base" hangingPunct="0">
        <a:spcBef>
          <a:spcPct val="30000"/>
        </a:spcBef>
        <a:spcAft>
          <a:spcPct val="20000"/>
        </a:spcAft>
        <a:buChar char="•"/>
        <a:defRPr sz="2400">
          <a:solidFill>
            <a:schemeClr val="tx1"/>
          </a:solidFill>
          <a:latin typeface="+mn-lt"/>
          <a:ea typeface="+mn-ea"/>
          <a:cs typeface="+mn-cs"/>
        </a:defRPr>
      </a:lvl1pPr>
      <a:lvl2pPr marL="630238" indent="-188913" algn="l" rtl="0" eaLnBrk="0" fontAlgn="base" hangingPunct="0">
        <a:lnSpc>
          <a:spcPct val="90000"/>
        </a:lnSpc>
        <a:spcBef>
          <a:spcPct val="10000"/>
        </a:spcBef>
        <a:spcAft>
          <a:spcPct val="20000"/>
        </a:spcAft>
        <a:buChar char="–"/>
        <a:defRPr sz="2000">
          <a:solidFill>
            <a:schemeClr val="tx1"/>
          </a:solidFill>
          <a:latin typeface="+mn-lt"/>
          <a:ea typeface="+mn-ea"/>
        </a:defRPr>
      </a:lvl2pPr>
      <a:lvl3pPr marL="1000125" indent="-190500" algn="l" rtl="0" eaLnBrk="0" fontAlgn="base" hangingPunct="0">
        <a:lnSpc>
          <a:spcPct val="90000"/>
        </a:lnSpc>
        <a:spcBef>
          <a:spcPct val="10000"/>
        </a:spcBef>
        <a:spcAft>
          <a:spcPct val="20000"/>
        </a:spcAft>
        <a:buChar char="•"/>
        <a:defRPr>
          <a:solidFill>
            <a:schemeClr val="tx1"/>
          </a:solidFill>
          <a:latin typeface="+mn-lt"/>
          <a:ea typeface="+mn-ea"/>
        </a:defRPr>
      </a:lvl3pPr>
      <a:lvl4pPr marL="1273175" indent="-93663" algn="l" rtl="0" eaLnBrk="0" fontAlgn="base" hangingPunct="0">
        <a:lnSpc>
          <a:spcPct val="90000"/>
        </a:lnSpc>
        <a:spcBef>
          <a:spcPct val="10000"/>
        </a:spcBef>
        <a:spcAft>
          <a:spcPct val="20000"/>
        </a:spcAft>
        <a:buChar char="–"/>
        <a:defRPr sz="1600">
          <a:solidFill>
            <a:schemeClr val="tx1"/>
          </a:solidFill>
          <a:latin typeface="+mn-lt"/>
          <a:ea typeface="+mn-ea"/>
        </a:defRPr>
      </a:lvl4pPr>
      <a:lvl5pPr marL="1547813" indent="-95250" algn="l" rtl="0" eaLnBrk="0" fontAlgn="base" hangingPunct="0">
        <a:lnSpc>
          <a:spcPct val="90000"/>
        </a:lnSpc>
        <a:spcBef>
          <a:spcPct val="10000"/>
        </a:spcBef>
        <a:spcAft>
          <a:spcPct val="20000"/>
        </a:spcAft>
        <a:buChar char="»"/>
        <a:defRPr sz="1600">
          <a:solidFill>
            <a:schemeClr val="tx1"/>
          </a:solidFill>
          <a:latin typeface="+mn-lt"/>
          <a:ea typeface="+mn-ea"/>
        </a:defRPr>
      </a:lvl5pPr>
      <a:lvl6pPr marL="2005013" indent="-95250" algn="l" rtl="0" fontAlgn="base">
        <a:lnSpc>
          <a:spcPct val="90000"/>
        </a:lnSpc>
        <a:spcBef>
          <a:spcPct val="10000"/>
        </a:spcBef>
        <a:spcAft>
          <a:spcPct val="20000"/>
        </a:spcAft>
        <a:buChar char="»"/>
        <a:defRPr sz="1600">
          <a:solidFill>
            <a:schemeClr val="tx1"/>
          </a:solidFill>
          <a:latin typeface="+mn-lt"/>
          <a:ea typeface="+mn-ea"/>
        </a:defRPr>
      </a:lvl6pPr>
      <a:lvl7pPr marL="2462213" indent="-95250" algn="l" rtl="0" fontAlgn="base">
        <a:lnSpc>
          <a:spcPct val="90000"/>
        </a:lnSpc>
        <a:spcBef>
          <a:spcPct val="10000"/>
        </a:spcBef>
        <a:spcAft>
          <a:spcPct val="20000"/>
        </a:spcAft>
        <a:buChar char="»"/>
        <a:defRPr sz="1600">
          <a:solidFill>
            <a:schemeClr val="tx1"/>
          </a:solidFill>
          <a:latin typeface="+mn-lt"/>
          <a:ea typeface="+mn-ea"/>
        </a:defRPr>
      </a:lvl7pPr>
      <a:lvl8pPr marL="2919413" indent="-95250" algn="l" rtl="0" fontAlgn="base">
        <a:lnSpc>
          <a:spcPct val="90000"/>
        </a:lnSpc>
        <a:spcBef>
          <a:spcPct val="10000"/>
        </a:spcBef>
        <a:spcAft>
          <a:spcPct val="20000"/>
        </a:spcAft>
        <a:buChar char="»"/>
        <a:defRPr sz="1600">
          <a:solidFill>
            <a:schemeClr val="tx1"/>
          </a:solidFill>
          <a:latin typeface="+mn-lt"/>
          <a:ea typeface="+mn-ea"/>
        </a:defRPr>
      </a:lvl8pPr>
      <a:lvl9pPr marL="3376613" indent="-95250" algn="l" rtl="0" fontAlgn="base">
        <a:lnSpc>
          <a:spcPct val="90000"/>
        </a:lnSpc>
        <a:spcBef>
          <a:spcPct val="10000"/>
        </a:spcBef>
        <a:spcAft>
          <a:spcPct val="2000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MOD 326 – Allocation of Unidentified Gas Following the Appointment of the AUGE</a:t>
            </a:r>
            <a:endParaRPr lang="en-US" dirty="0" smtClean="0"/>
          </a:p>
        </p:txBody>
      </p:sp>
      <p:sp>
        <p:nvSpPr>
          <p:cNvPr id="3075" name="Rectangle 5"/>
          <p:cNvSpPr>
            <a:spLocks noChangeArrowheads="1"/>
          </p:cNvSpPr>
          <p:nvPr/>
        </p:nvSpPr>
        <p:spPr bwMode="auto">
          <a:xfrm>
            <a:off x="941388" y="3260725"/>
            <a:ext cx="2119312" cy="565150"/>
          </a:xfrm>
          <a:prstGeom prst="rect">
            <a:avLst/>
          </a:prstGeom>
          <a:noFill/>
          <a:ln w="9525">
            <a:noFill/>
            <a:miter lim="800000"/>
            <a:headEnd/>
            <a:tailEnd/>
          </a:ln>
        </p:spPr>
        <p:txBody>
          <a:bodyPr/>
          <a:lstStyle/>
          <a:p>
            <a:pPr eaLnBrk="1" hangingPunct="1">
              <a:spcBef>
                <a:spcPct val="30000"/>
              </a:spcBef>
              <a:spcAft>
                <a:spcPct val="20000"/>
              </a:spcAft>
            </a:pPr>
            <a:r>
              <a:rPr lang="en-GB" sz="1200" dirty="0" smtClean="0">
                <a:solidFill>
                  <a:schemeClr val="bg1"/>
                </a:solidFill>
              </a:rPr>
              <a:t>August </a:t>
            </a:r>
            <a:r>
              <a:rPr lang="en-GB" sz="1200" dirty="0">
                <a:solidFill>
                  <a:schemeClr val="bg1"/>
                </a:solidFill>
              </a:rPr>
              <a:t>2010</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8135C37-D098-4643-A995-E9EF0AEB5155}" type="slidenum">
              <a:rPr lang="en-US" smtClean="0"/>
              <a:pPr>
                <a:defRPr/>
              </a:pPr>
              <a:t>2</a:t>
            </a:fld>
            <a:endParaRPr lang="en-US" dirty="0"/>
          </a:p>
        </p:txBody>
      </p:sp>
      <p:sp>
        <p:nvSpPr>
          <p:cNvPr id="5" name="Rectangle 2"/>
          <p:cNvSpPr txBox="1">
            <a:spLocks noChangeArrowheads="1"/>
          </p:cNvSpPr>
          <p:nvPr/>
        </p:nvSpPr>
        <p:spPr bwMode="auto">
          <a:xfrm>
            <a:off x="200025" y="439738"/>
            <a:ext cx="5378450" cy="6746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0" cap="none" spc="0" normalizeH="0" baseline="0" noProof="0" dirty="0" smtClean="0">
                <a:ln>
                  <a:noFill/>
                </a:ln>
                <a:solidFill>
                  <a:srgbClr val="020004"/>
                </a:solidFill>
                <a:effectLst/>
                <a:uLnTx/>
                <a:uFillTx/>
                <a:latin typeface="+mj-lt"/>
                <a:ea typeface="+mj-ea"/>
                <a:cs typeface="+mj-cs"/>
              </a:rPr>
              <a:t>Reasons</a:t>
            </a:r>
            <a:r>
              <a:rPr kumimoji="0" lang="en-GB" sz="2400" b="1" i="0" u="none" strike="noStrike" kern="0" cap="none" spc="0" normalizeH="0" noProof="0" dirty="0" smtClean="0">
                <a:ln>
                  <a:noFill/>
                </a:ln>
                <a:solidFill>
                  <a:srgbClr val="020004"/>
                </a:solidFill>
                <a:effectLst/>
                <a:uLnTx/>
                <a:uFillTx/>
                <a:latin typeface="+mj-lt"/>
                <a:ea typeface="+mj-ea"/>
                <a:cs typeface="+mj-cs"/>
              </a:rPr>
              <a:t> Behind MOD326 Proposal</a:t>
            </a:r>
            <a:endParaRPr kumimoji="0" lang="en-GB" sz="2400" b="1" i="0" u="none" strike="noStrike" kern="0" cap="none" spc="0" normalizeH="0" baseline="0" noProof="0" dirty="0" smtClean="0">
              <a:ln>
                <a:noFill/>
              </a:ln>
              <a:solidFill>
                <a:srgbClr val="020004"/>
              </a:solidFill>
              <a:effectLst/>
              <a:uLnTx/>
              <a:uFillTx/>
              <a:latin typeface="+mj-lt"/>
              <a:ea typeface="+mj-ea"/>
              <a:cs typeface="+mj-cs"/>
            </a:endParaRPr>
          </a:p>
        </p:txBody>
      </p:sp>
      <p:cxnSp>
        <p:nvCxnSpPr>
          <p:cNvPr id="6" name="Straight Connector 26"/>
          <p:cNvCxnSpPr>
            <a:cxnSpLocks noChangeShapeType="1"/>
          </p:cNvCxnSpPr>
          <p:nvPr/>
        </p:nvCxnSpPr>
        <p:spPr bwMode="auto">
          <a:xfrm>
            <a:off x="0" y="1158875"/>
            <a:ext cx="9144000" cy="0"/>
          </a:xfrm>
          <a:prstGeom prst="line">
            <a:avLst/>
          </a:prstGeom>
          <a:noFill/>
          <a:ln w="9525" algn="ctr">
            <a:solidFill>
              <a:schemeClr val="tx1"/>
            </a:solidFill>
            <a:round/>
            <a:headEnd/>
            <a:tailEnd/>
          </a:ln>
        </p:spPr>
      </p:cxnSp>
      <p:sp>
        <p:nvSpPr>
          <p:cNvPr id="7" name="Text Box 44"/>
          <p:cNvSpPr txBox="1">
            <a:spLocks noChangeArrowheads="1"/>
          </p:cNvSpPr>
          <p:nvPr/>
        </p:nvSpPr>
        <p:spPr bwMode="auto">
          <a:xfrm>
            <a:off x="558800" y="1384073"/>
            <a:ext cx="8340725" cy="4832092"/>
          </a:xfrm>
          <a:prstGeom prst="rect">
            <a:avLst/>
          </a:prstGeom>
          <a:noFill/>
          <a:ln w="9525">
            <a:noFill/>
            <a:miter lim="800000"/>
            <a:headEnd/>
            <a:tailEnd/>
          </a:ln>
          <a:effectLst/>
        </p:spPr>
        <p:txBody>
          <a:bodyPr>
            <a:spAutoFit/>
          </a:bodyPr>
          <a:lstStyle/>
          <a:p>
            <a:pPr>
              <a:spcBef>
                <a:spcPct val="50000"/>
              </a:spcBef>
              <a:buFontTx/>
              <a:buChar char="•"/>
            </a:pPr>
            <a:r>
              <a:rPr lang="en-GB" sz="1400" dirty="0">
                <a:solidFill>
                  <a:srgbClr val="020004"/>
                </a:solidFill>
              </a:rPr>
              <a:t> </a:t>
            </a:r>
            <a:r>
              <a:rPr lang="en-GB" sz="1400" dirty="0" smtClean="0">
                <a:solidFill>
                  <a:srgbClr val="020004"/>
                </a:solidFill>
              </a:rPr>
              <a:t>The AUGE Application Date is from 1</a:t>
            </a:r>
            <a:r>
              <a:rPr lang="en-GB" sz="1400" baseline="30000" dirty="0" smtClean="0">
                <a:solidFill>
                  <a:srgbClr val="020004"/>
                </a:solidFill>
              </a:rPr>
              <a:t>st</a:t>
            </a:r>
            <a:r>
              <a:rPr lang="en-GB" sz="1400" dirty="0" smtClean="0">
                <a:solidFill>
                  <a:srgbClr val="020004"/>
                </a:solidFill>
              </a:rPr>
              <a:t> April 2011</a:t>
            </a:r>
          </a:p>
          <a:p>
            <a:pPr>
              <a:spcBef>
                <a:spcPct val="50000"/>
              </a:spcBef>
              <a:buFontTx/>
              <a:buChar char="•"/>
            </a:pPr>
            <a:endParaRPr lang="en-GB" sz="1400" dirty="0" smtClean="0">
              <a:solidFill>
                <a:srgbClr val="020004"/>
              </a:solidFill>
            </a:endParaRPr>
          </a:p>
          <a:p>
            <a:pPr>
              <a:spcBef>
                <a:spcPct val="50000"/>
              </a:spcBef>
              <a:buFontTx/>
              <a:buChar char="•"/>
            </a:pPr>
            <a:r>
              <a:rPr lang="en-GB" sz="1400" dirty="0" smtClean="0">
                <a:solidFill>
                  <a:srgbClr val="020004"/>
                </a:solidFill>
              </a:rPr>
              <a:t> The Shippers/Suppliers in the LSP market have known about the future exposure to unidentified since at least 2007, and that they would face additional costs once the AUGE is established</a:t>
            </a:r>
          </a:p>
          <a:p>
            <a:pPr>
              <a:spcBef>
                <a:spcPct val="50000"/>
              </a:spcBef>
              <a:buFontTx/>
              <a:buChar char="•"/>
            </a:pPr>
            <a:endParaRPr lang="en-GB" sz="1400" dirty="0" smtClean="0">
              <a:solidFill>
                <a:srgbClr val="020004"/>
              </a:solidFill>
            </a:endParaRPr>
          </a:p>
          <a:p>
            <a:pPr>
              <a:spcBef>
                <a:spcPct val="50000"/>
              </a:spcBef>
              <a:buFontTx/>
              <a:buChar char="•"/>
            </a:pPr>
            <a:r>
              <a:rPr lang="en-GB" sz="1400" dirty="0" smtClean="0">
                <a:solidFill>
                  <a:srgbClr val="020004"/>
                </a:solidFill>
              </a:rPr>
              <a:t> </a:t>
            </a:r>
            <a:r>
              <a:rPr lang="en-GB" sz="1400" dirty="0" err="1" smtClean="0">
                <a:solidFill>
                  <a:srgbClr val="020004"/>
                </a:solidFill>
              </a:rPr>
              <a:t>ScottishPower</a:t>
            </a:r>
            <a:r>
              <a:rPr lang="en-GB" sz="1400" dirty="0" smtClean="0">
                <a:solidFill>
                  <a:srgbClr val="020004"/>
                </a:solidFill>
              </a:rPr>
              <a:t> therefore believes that it is appropriate that the AUGE should be able to identify issues and re-allocate unidentified gas costs associated with them over the period to which they relate, with a backstop earliest date of the AUGE Application Date (1</a:t>
            </a:r>
            <a:r>
              <a:rPr lang="en-GB" sz="1400" baseline="30000" dirty="0" smtClean="0">
                <a:solidFill>
                  <a:srgbClr val="020004"/>
                </a:solidFill>
              </a:rPr>
              <a:t>st</a:t>
            </a:r>
            <a:r>
              <a:rPr lang="en-GB" sz="1400" dirty="0" smtClean="0">
                <a:solidFill>
                  <a:srgbClr val="020004"/>
                </a:solidFill>
              </a:rPr>
              <a:t> April 2011)</a:t>
            </a:r>
          </a:p>
          <a:p>
            <a:pPr>
              <a:spcBef>
                <a:spcPct val="50000"/>
              </a:spcBef>
              <a:buFontTx/>
              <a:buChar char="•"/>
            </a:pPr>
            <a:endParaRPr lang="en-GB" sz="1400" dirty="0" smtClean="0">
              <a:solidFill>
                <a:srgbClr val="020004"/>
              </a:solidFill>
            </a:endParaRPr>
          </a:p>
          <a:p>
            <a:pPr>
              <a:spcBef>
                <a:spcPct val="50000"/>
              </a:spcBef>
              <a:buFontTx/>
              <a:buChar char="•"/>
            </a:pPr>
            <a:r>
              <a:rPr lang="en-GB" sz="1400" dirty="0" smtClean="0">
                <a:solidFill>
                  <a:srgbClr val="020004"/>
                </a:solidFill>
              </a:rPr>
              <a:t> </a:t>
            </a:r>
            <a:r>
              <a:rPr lang="en-GB" sz="1400" dirty="0" smtClean="0">
                <a:solidFill>
                  <a:srgbClr val="020004"/>
                </a:solidFill>
              </a:rPr>
              <a:t>However we do believe that the exposure should not be open-ended and therefore propose </a:t>
            </a:r>
            <a:r>
              <a:rPr lang="en-GB" sz="1400" dirty="0" smtClean="0">
                <a:solidFill>
                  <a:srgbClr val="020004"/>
                </a:solidFill>
              </a:rPr>
              <a:t>that the application date should roll forward in line with existing invoicing rules</a:t>
            </a:r>
          </a:p>
          <a:p>
            <a:pPr>
              <a:spcBef>
                <a:spcPct val="50000"/>
              </a:spcBef>
              <a:buFontTx/>
              <a:buChar char="•"/>
            </a:pPr>
            <a:endParaRPr lang="en-GB" sz="1400" dirty="0" smtClean="0">
              <a:solidFill>
                <a:srgbClr val="020004"/>
              </a:solidFill>
            </a:endParaRPr>
          </a:p>
          <a:p>
            <a:pPr>
              <a:spcBef>
                <a:spcPct val="50000"/>
              </a:spcBef>
              <a:buFontTx/>
              <a:buChar char="•"/>
            </a:pPr>
            <a:r>
              <a:rPr lang="en-GB" sz="1400" dirty="0" smtClean="0">
                <a:solidFill>
                  <a:srgbClr val="020004"/>
                </a:solidFill>
              </a:rPr>
              <a:t> LSP Suppliers have had more than ample time to address the risks associated with unidentified gas in their contracts with customers and therefore should be able to recover costs</a:t>
            </a:r>
          </a:p>
          <a:p>
            <a:pPr>
              <a:spcBef>
                <a:spcPct val="50000"/>
              </a:spcBef>
              <a:buFontTx/>
              <a:buChar char="•"/>
            </a:pPr>
            <a:endParaRPr lang="en-GB" sz="1400" dirty="0" smtClean="0">
              <a:solidFill>
                <a:srgbClr val="020004"/>
              </a:solidFill>
            </a:endParaRPr>
          </a:p>
          <a:p>
            <a:pPr>
              <a:spcBef>
                <a:spcPct val="50000"/>
              </a:spcBef>
              <a:buFontTx/>
              <a:buChar char="•"/>
            </a:pPr>
            <a:r>
              <a:rPr lang="en-GB" sz="1400" dirty="0" smtClean="0">
                <a:solidFill>
                  <a:srgbClr val="020004"/>
                </a:solidFill>
              </a:rPr>
              <a:t> MOD 326 recognises that it is unacceptable that the </a:t>
            </a:r>
            <a:r>
              <a:rPr lang="en-GB" sz="1400" dirty="0" err="1" smtClean="0">
                <a:solidFill>
                  <a:srgbClr val="020004"/>
                </a:solidFill>
              </a:rPr>
              <a:t>RbD</a:t>
            </a:r>
            <a:r>
              <a:rPr lang="en-GB" sz="1400" dirty="0" smtClean="0">
                <a:solidFill>
                  <a:srgbClr val="020004"/>
                </a:solidFill>
              </a:rPr>
              <a:t> market, and mainly domestic customers, should be exposed to any unidentified gas that is related to industrial and commercial usage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0024" y="439738"/>
            <a:ext cx="6404961" cy="674687"/>
          </a:xfrm>
        </p:spPr>
        <p:txBody>
          <a:bodyPr/>
          <a:lstStyle/>
          <a:p>
            <a:pPr eaLnBrk="1" hangingPunct="1"/>
            <a:r>
              <a:rPr lang="en-GB" dirty="0" smtClean="0">
                <a:solidFill>
                  <a:srgbClr val="020004"/>
                </a:solidFill>
              </a:rPr>
              <a:t>Key Points</a:t>
            </a:r>
            <a:endParaRPr lang="en-GB" dirty="0" smtClean="0">
              <a:solidFill>
                <a:srgbClr val="020004"/>
              </a:solidFill>
            </a:endParaRPr>
          </a:p>
        </p:txBody>
      </p:sp>
      <p:cxnSp>
        <p:nvCxnSpPr>
          <p:cNvPr id="4099" name="Straight Connector 26"/>
          <p:cNvCxnSpPr>
            <a:cxnSpLocks noChangeShapeType="1"/>
          </p:cNvCxnSpPr>
          <p:nvPr/>
        </p:nvCxnSpPr>
        <p:spPr bwMode="auto">
          <a:xfrm>
            <a:off x="0" y="1158875"/>
            <a:ext cx="9144000" cy="0"/>
          </a:xfrm>
          <a:prstGeom prst="line">
            <a:avLst/>
          </a:prstGeom>
          <a:noFill/>
          <a:ln w="9525" algn="ctr">
            <a:solidFill>
              <a:schemeClr val="tx1"/>
            </a:solidFill>
            <a:round/>
            <a:headEnd/>
            <a:tailEnd/>
          </a:ln>
        </p:spPr>
      </p:cxnSp>
      <p:sp>
        <p:nvSpPr>
          <p:cNvPr id="4100" name="Slide Number Placeholder 22"/>
          <p:cNvSpPr>
            <a:spLocks noGrp="1"/>
          </p:cNvSpPr>
          <p:nvPr>
            <p:ph type="sldNum" sz="quarter" idx="10"/>
          </p:nvPr>
        </p:nvSpPr>
        <p:spPr>
          <a:noFill/>
        </p:spPr>
        <p:txBody>
          <a:bodyPr/>
          <a:lstStyle/>
          <a:p>
            <a:fld id="{C69EF100-8C44-49FB-B3B0-D45A7A83009C}" type="slidenum">
              <a:rPr lang="en-GB" smtClean="0">
                <a:latin typeface="Arial" charset="0"/>
              </a:rPr>
              <a:pPr/>
              <a:t>3</a:t>
            </a:fld>
            <a:endParaRPr lang="en-GB" dirty="0" smtClean="0">
              <a:latin typeface="Arial" charset="0"/>
            </a:endParaRPr>
          </a:p>
        </p:txBody>
      </p:sp>
      <p:sp>
        <p:nvSpPr>
          <p:cNvPr id="4140" name="Text Box 44"/>
          <p:cNvSpPr txBox="1">
            <a:spLocks noChangeArrowheads="1"/>
          </p:cNvSpPr>
          <p:nvPr/>
        </p:nvSpPr>
        <p:spPr bwMode="auto">
          <a:xfrm>
            <a:off x="558800" y="1685925"/>
            <a:ext cx="8340725" cy="2246769"/>
          </a:xfrm>
          <a:prstGeom prst="rect">
            <a:avLst/>
          </a:prstGeom>
          <a:noFill/>
          <a:ln w="9525">
            <a:noFill/>
            <a:miter lim="800000"/>
            <a:headEnd/>
            <a:tailEnd/>
          </a:ln>
          <a:effectLst/>
        </p:spPr>
        <p:txBody>
          <a:bodyPr>
            <a:spAutoFit/>
          </a:bodyPr>
          <a:lstStyle/>
          <a:p>
            <a:pPr>
              <a:spcBef>
                <a:spcPct val="50000"/>
              </a:spcBef>
              <a:buFontTx/>
              <a:buChar char="•"/>
            </a:pPr>
            <a:r>
              <a:rPr lang="en-GB" sz="1400" dirty="0" smtClean="0">
                <a:solidFill>
                  <a:srgbClr val="020004"/>
                </a:solidFill>
              </a:rPr>
              <a:t> It seems highly inappropriate that the AUGE identifies an issue, which finds a portion of the unidentified gas related to the LSP market, but cannot apportion it over the full period to which it relates</a:t>
            </a:r>
          </a:p>
          <a:p>
            <a:pPr>
              <a:spcBef>
                <a:spcPct val="50000"/>
              </a:spcBef>
              <a:buFontTx/>
              <a:buChar char="•"/>
            </a:pPr>
            <a:endParaRPr lang="en-GB" sz="1400" dirty="0" smtClean="0">
              <a:solidFill>
                <a:srgbClr val="020004"/>
              </a:solidFill>
            </a:endParaRPr>
          </a:p>
          <a:p>
            <a:pPr>
              <a:spcBef>
                <a:spcPct val="50000"/>
              </a:spcBef>
              <a:buFontTx/>
              <a:buChar char="•"/>
            </a:pPr>
            <a:r>
              <a:rPr lang="en-GB" sz="1400" dirty="0" smtClean="0">
                <a:solidFill>
                  <a:srgbClr val="020004"/>
                </a:solidFill>
              </a:rPr>
              <a:t> In particular this is an issue, as the SSP market has exposure through </a:t>
            </a:r>
            <a:r>
              <a:rPr lang="en-GB" sz="1400" dirty="0" err="1" smtClean="0">
                <a:solidFill>
                  <a:srgbClr val="020004"/>
                </a:solidFill>
              </a:rPr>
              <a:t>RbD</a:t>
            </a:r>
            <a:r>
              <a:rPr lang="en-GB" sz="1400" dirty="0" smtClean="0">
                <a:solidFill>
                  <a:srgbClr val="020004"/>
                </a:solidFill>
              </a:rPr>
              <a:t> to the whole period – therefore if the AUGE cannot apportion over the whole period the SSP market is still being treated inequitably in relation to unidentified gas</a:t>
            </a:r>
            <a:endParaRPr lang="en-GB" sz="1400" dirty="0" smtClean="0">
              <a:solidFill>
                <a:srgbClr val="020004"/>
              </a:solidFill>
            </a:endParaRPr>
          </a:p>
          <a:p>
            <a:pPr>
              <a:spcBef>
                <a:spcPct val="50000"/>
              </a:spcBef>
              <a:buFontTx/>
              <a:buChar char="•"/>
            </a:pPr>
            <a:endParaRPr lang="en-GB" sz="1400" dirty="0" smtClean="0">
              <a:solidFill>
                <a:srgbClr val="020004"/>
              </a:solidFill>
            </a:endParaRPr>
          </a:p>
          <a:p>
            <a:pPr>
              <a:spcBef>
                <a:spcPct val="50000"/>
              </a:spcBef>
              <a:buFontTx/>
              <a:buChar char="•"/>
            </a:pPr>
            <a:endParaRPr lang="en-GB" sz="1400" dirty="0">
              <a:solidFill>
                <a:srgbClr val="02000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0024" y="439738"/>
            <a:ext cx="6404961" cy="674687"/>
          </a:xfrm>
        </p:spPr>
        <p:txBody>
          <a:bodyPr/>
          <a:lstStyle/>
          <a:p>
            <a:pPr eaLnBrk="1" hangingPunct="1"/>
            <a:r>
              <a:rPr lang="en-GB" dirty="0" smtClean="0">
                <a:solidFill>
                  <a:srgbClr val="020004"/>
                </a:solidFill>
              </a:rPr>
              <a:t>How it Works in Practice....</a:t>
            </a:r>
            <a:endParaRPr lang="en-GB" dirty="0" smtClean="0">
              <a:solidFill>
                <a:srgbClr val="020004"/>
              </a:solidFill>
            </a:endParaRPr>
          </a:p>
        </p:txBody>
      </p:sp>
      <p:cxnSp>
        <p:nvCxnSpPr>
          <p:cNvPr id="4099" name="Straight Connector 26"/>
          <p:cNvCxnSpPr>
            <a:cxnSpLocks noChangeShapeType="1"/>
          </p:cNvCxnSpPr>
          <p:nvPr/>
        </p:nvCxnSpPr>
        <p:spPr bwMode="auto">
          <a:xfrm>
            <a:off x="0" y="1158875"/>
            <a:ext cx="9144000" cy="0"/>
          </a:xfrm>
          <a:prstGeom prst="line">
            <a:avLst/>
          </a:prstGeom>
          <a:noFill/>
          <a:ln w="9525" algn="ctr">
            <a:solidFill>
              <a:schemeClr val="tx1"/>
            </a:solidFill>
            <a:round/>
            <a:headEnd/>
            <a:tailEnd/>
          </a:ln>
        </p:spPr>
      </p:cxnSp>
      <p:sp>
        <p:nvSpPr>
          <p:cNvPr id="4100" name="Slide Number Placeholder 22"/>
          <p:cNvSpPr>
            <a:spLocks noGrp="1"/>
          </p:cNvSpPr>
          <p:nvPr>
            <p:ph type="sldNum" sz="quarter" idx="10"/>
          </p:nvPr>
        </p:nvSpPr>
        <p:spPr>
          <a:noFill/>
        </p:spPr>
        <p:txBody>
          <a:bodyPr/>
          <a:lstStyle/>
          <a:p>
            <a:fld id="{C69EF100-8C44-49FB-B3B0-D45A7A83009C}" type="slidenum">
              <a:rPr lang="en-GB" smtClean="0">
                <a:latin typeface="Arial" charset="0"/>
              </a:rPr>
              <a:pPr/>
              <a:t>4</a:t>
            </a:fld>
            <a:endParaRPr lang="en-GB" dirty="0" smtClean="0">
              <a:latin typeface="Arial" charset="0"/>
            </a:endParaRPr>
          </a:p>
        </p:txBody>
      </p:sp>
      <p:sp>
        <p:nvSpPr>
          <p:cNvPr id="4140" name="Text Box 44"/>
          <p:cNvSpPr txBox="1">
            <a:spLocks noChangeArrowheads="1"/>
          </p:cNvSpPr>
          <p:nvPr/>
        </p:nvSpPr>
        <p:spPr bwMode="auto">
          <a:xfrm>
            <a:off x="558800" y="1685925"/>
            <a:ext cx="8340725" cy="4401205"/>
          </a:xfrm>
          <a:prstGeom prst="rect">
            <a:avLst/>
          </a:prstGeom>
          <a:noFill/>
          <a:ln w="9525">
            <a:noFill/>
            <a:miter lim="800000"/>
            <a:headEnd/>
            <a:tailEnd/>
          </a:ln>
          <a:effectLst/>
        </p:spPr>
        <p:txBody>
          <a:bodyPr>
            <a:spAutoFit/>
          </a:bodyPr>
          <a:lstStyle/>
          <a:p>
            <a:pPr>
              <a:spcBef>
                <a:spcPct val="50000"/>
              </a:spcBef>
              <a:buFontTx/>
              <a:buChar char="•"/>
            </a:pPr>
            <a:r>
              <a:rPr lang="en-GB" sz="1400" dirty="0">
                <a:solidFill>
                  <a:srgbClr val="020004"/>
                </a:solidFill>
              </a:rPr>
              <a:t> </a:t>
            </a:r>
            <a:r>
              <a:rPr lang="en-GB" sz="1400" dirty="0" smtClean="0">
                <a:solidFill>
                  <a:srgbClr val="020004"/>
                </a:solidFill>
              </a:rPr>
              <a:t>The AUGE will set out the methodology to be used in apportioning unidentified gas between LSP and SSP </a:t>
            </a:r>
            <a:r>
              <a:rPr lang="en-GB" sz="1400" dirty="0" smtClean="0">
                <a:solidFill>
                  <a:srgbClr val="020004"/>
                </a:solidFill>
              </a:rPr>
              <a:t>markets in relation to issues it identifies</a:t>
            </a:r>
          </a:p>
          <a:p>
            <a:pPr>
              <a:spcBef>
                <a:spcPct val="50000"/>
              </a:spcBef>
              <a:buFontTx/>
              <a:buChar char="•"/>
            </a:pPr>
            <a:endParaRPr lang="en-GB" sz="1400" dirty="0" smtClean="0">
              <a:solidFill>
                <a:srgbClr val="020004"/>
              </a:solidFill>
            </a:endParaRPr>
          </a:p>
          <a:p>
            <a:pPr>
              <a:spcBef>
                <a:spcPct val="50000"/>
              </a:spcBef>
              <a:buFontTx/>
              <a:buChar char="•"/>
            </a:pPr>
            <a:r>
              <a:rPr lang="en-GB" sz="1400" dirty="0" smtClean="0">
                <a:solidFill>
                  <a:srgbClr val="020004"/>
                </a:solidFill>
              </a:rPr>
              <a:t> Invoicing </a:t>
            </a:r>
            <a:r>
              <a:rPr lang="en-GB" sz="1400" dirty="0" smtClean="0">
                <a:solidFill>
                  <a:srgbClr val="020004"/>
                </a:solidFill>
              </a:rPr>
              <a:t>for the apportioning of unidentified gas will follow the protocol </a:t>
            </a:r>
            <a:r>
              <a:rPr lang="en-GB" sz="1400" dirty="0" smtClean="0">
                <a:solidFill>
                  <a:srgbClr val="020004"/>
                </a:solidFill>
              </a:rPr>
              <a:t>agreed </a:t>
            </a:r>
            <a:r>
              <a:rPr lang="en-GB" sz="1400" dirty="0" smtClean="0">
                <a:solidFill>
                  <a:srgbClr val="020004"/>
                </a:solidFill>
              </a:rPr>
              <a:t>and </a:t>
            </a:r>
            <a:r>
              <a:rPr lang="en-GB" sz="1400" dirty="0" smtClean="0">
                <a:solidFill>
                  <a:srgbClr val="020004"/>
                </a:solidFill>
              </a:rPr>
              <a:t>established under MOD229 (TPD Section E – 10.5), but obviously in some cases the number of days will be greater than 365:</a:t>
            </a:r>
          </a:p>
          <a:p>
            <a:pPr lvl="1">
              <a:spcBef>
                <a:spcPct val="50000"/>
              </a:spcBef>
              <a:buFontTx/>
              <a:buChar char="•"/>
            </a:pPr>
            <a:r>
              <a:rPr lang="en-GB" sz="1400" dirty="0" smtClean="0">
                <a:solidFill>
                  <a:srgbClr val="020004"/>
                </a:solidFill>
              </a:rPr>
              <a:t> i</a:t>
            </a:r>
            <a:r>
              <a:rPr lang="en-GB" sz="1400" dirty="0" smtClean="0">
                <a:solidFill>
                  <a:srgbClr val="020004"/>
                </a:solidFill>
              </a:rPr>
              <a:t>nvoicing will be payable by way of adjustment in respect of the aggregate User Aggregate Reconciliation Clearing Values, and</a:t>
            </a:r>
          </a:p>
          <a:p>
            <a:pPr lvl="1">
              <a:spcBef>
                <a:spcPct val="50000"/>
              </a:spcBef>
              <a:buFontTx/>
              <a:buChar char="•"/>
            </a:pPr>
            <a:r>
              <a:rPr lang="en-GB" sz="1400" dirty="0" smtClean="0">
                <a:solidFill>
                  <a:srgbClr val="020004"/>
                </a:solidFill>
              </a:rPr>
              <a:t> </a:t>
            </a:r>
            <a:r>
              <a:rPr lang="en-GB" sz="1400" dirty="0" smtClean="0">
                <a:solidFill>
                  <a:srgbClr val="020004"/>
                </a:solidFill>
              </a:rPr>
              <a:t>shall be invoiced at the same time or as soon as practicable after the Invoice in respect of the Aggregate NDM Reconciliation, and</a:t>
            </a:r>
          </a:p>
          <a:p>
            <a:pPr lvl="1">
              <a:spcBef>
                <a:spcPct val="50000"/>
              </a:spcBef>
              <a:buFontTx/>
              <a:buChar char="•"/>
            </a:pPr>
            <a:r>
              <a:rPr lang="en-GB" sz="1400" dirty="0" smtClean="0">
                <a:solidFill>
                  <a:srgbClr val="020004"/>
                </a:solidFill>
              </a:rPr>
              <a:t> </a:t>
            </a:r>
            <a:r>
              <a:rPr lang="en-GB" sz="1400" dirty="0" smtClean="0">
                <a:solidFill>
                  <a:srgbClr val="020004"/>
                </a:solidFill>
              </a:rPr>
              <a:t>payable in accordance with TPD Section S</a:t>
            </a:r>
          </a:p>
          <a:p>
            <a:pPr>
              <a:spcBef>
                <a:spcPct val="50000"/>
              </a:spcBef>
              <a:buFontTx/>
              <a:buChar char="•"/>
            </a:pPr>
            <a:endParaRPr lang="en-GB" sz="1400" dirty="0" smtClean="0">
              <a:solidFill>
                <a:srgbClr val="020004"/>
              </a:solidFill>
            </a:endParaRPr>
          </a:p>
          <a:p>
            <a:pPr>
              <a:spcBef>
                <a:spcPct val="50000"/>
              </a:spcBef>
              <a:buFontTx/>
              <a:buChar char="•"/>
            </a:pPr>
            <a:r>
              <a:rPr lang="en-GB" sz="1400" dirty="0" smtClean="0">
                <a:solidFill>
                  <a:srgbClr val="020004"/>
                </a:solidFill>
              </a:rPr>
              <a:t> </a:t>
            </a:r>
            <a:r>
              <a:rPr lang="en-GB" sz="1400" dirty="0" smtClean="0">
                <a:solidFill>
                  <a:srgbClr val="020004"/>
                </a:solidFill>
              </a:rPr>
              <a:t>There is no prospective nature to this MOD - it is anticipated that the AUGE methodology will address the problem of any issues that remain unresolved and how these will be treated in relation to unallocated gas in the future</a:t>
            </a:r>
            <a:endParaRPr lang="en-GB" sz="1400" dirty="0" smtClean="0">
              <a:solidFill>
                <a:srgbClr val="020004"/>
              </a:solidFill>
            </a:endParaRPr>
          </a:p>
          <a:p>
            <a:pPr>
              <a:spcBef>
                <a:spcPct val="50000"/>
              </a:spcBef>
              <a:buFontTx/>
              <a:buChar char="•"/>
            </a:pPr>
            <a:endParaRPr lang="en-GB" sz="1400" dirty="0">
              <a:solidFill>
                <a:srgbClr val="020004"/>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0024" y="439738"/>
            <a:ext cx="6404961" cy="674687"/>
          </a:xfrm>
        </p:spPr>
        <p:txBody>
          <a:bodyPr/>
          <a:lstStyle/>
          <a:p>
            <a:pPr eaLnBrk="1" hangingPunct="1"/>
            <a:r>
              <a:rPr lang="en-GB" dirty="0" smtClean="0">
                <a:solidFill>
                  <a:srgbClr val="020004"/>
                </a:solidFill>
              </a:rPr>
              <a:t>Other Things to Note......</a:t>
            </a:r>
            <a:endParaRPr lang="en-GB" dirty="0" smtClean="0">
              <a:solidFill>
                <a:srgbClr val="020004"/>
              </a:solidFill>
            </a:endParaRPr>
          </a:p>
        </p:txBody>
      </p:sp>
      <p:cxnSp>
        <p:nvCxnSpPr>
          <p:cNvPr id="4099" name="Straight Connector 26"/>
          <p:cNvCxnSpPr>
            <a:cxnSpLocks noChangeShapeType="1"/>
          </p:cNvCxnSpPr>
          <p:nvPr/>
        </p:nvCxnSpPr>
        <p:spPr bwMode="auto">
          <a:xfrm>
            <a:off x="0" y="1158875"/>
            <a:ext cx="9144000" cy="0"/>
          </a:xfrm>
          <a:prstGeom prst="line">
            <a:avLst/>
          </a:prstGeom>
          <a:noFill/>
          <a:ln w="9525" algn="ctr">
            <a:solidFill>
              <a:schemeClr val="tx1"/>
            </a:solidFill>
            <a:round/>
            <a:headEnd/>
            <a:tailEnd/>
          </a:ln>
        </p:spPr>
      </p:cxnSp>
      <p:sp>
        <p:nvSpPr>
          <p:cNvPr id="4100" name="Slide Number Placeholder 22"/>
          <p:cNvSpPr>
            <a:spLocks noGrp="1"/>
          </p:cNvSpPr>
          <p:nvPr>
            <p:ph type="sldNum" sz="quarter" idx="10"/>
          </p:nvPr>
        </p:nvSpPr>
        <p:spPr>
          <a:noFill/>
        </p:spPr>
        <p:txBody>
          <a:bodyPr/>
          <a:lstStyle/>
          <a:p>
            <a:fld id="{C69EF100-8C44-49FB-B3B0-D45A7A83009C}" type="slidenum">
              <a:rPr lang="en-GB" smtClean="0">
                <a:latin typeface="Arial" charset="0"/>
              </a:rPr>
              <a:pPr/>
              <a:t>5</a:t>
            </a:fld>
            <a:endParaRPr lang="en-GB" dirty="0" smtClean="0">
              <a:latin typeface="Arial" charset="0"/>
            </a:endParaRPr>
          </a:p>
        </p:txBody>
      </p:sp>
      <p:sp>
        <p:nvSpPr>
          <p:cNvPr id="4140" name="Text Box 44"/>
          <p:cNvSpPr txBox="1">
            <a:spLocks noChangeArrowheads="1"/>
          </p:cNvSpPr>
          <p:nvPr/>
        </p:nvSpPr>
        <p:spPr bwMode="auto">
          <a:xfrm>
            <a:off x="558800" y="1685925"/>
            <a:ext cx="8340725" cy="3323987"/>
          </a:xfrm>
          <a:prstGeom prst="rect">
            <a:avLst/>
          </a:prstGeom>
          <a:noFill/>
          <a:ln w="9525">
            <a:noFill/>
            <a:miter lim="800000"/>
            <a:headEnd/>
            <a:tailEnd/>
          </a:ln>
          <a:effectLst/>
        </p:spPr>
        <p:txBody>
          <a:bodyPr>
            <a:spAutoFit/>
          </a:bodyPr>
          <a:lstStyle/>
          <a:p>
            <a:pPr>
              <a:spcBef>
                <a:spcPct val="50000"/>
              </a:spcBef>
              <a:buFontTx/>
              <a:buChar char="•"/>
            </a:pPr>
            <a:r>
              <a:rPr lang="en-GB" sz="1400" dirty="0">
                <a:solidFill>
                  <a:srgbClr val="020004"/>
                </a:solidFill>
              </a:rPr>
              <a:t> </a:t>
            </a:r>
            <a:r>
              <a:rPr lang="en-GB" sz="1400" dirty="0" smtClean="0">
                <a:solidFill>
                  <a:srgbClr val="020004"/>
                </a:solidFill>
              </a:rPr>
              <a:t>The process of identifying issues that will factor through the AUGE process will be set out in the AUG methodology (TPD Section E 10.4.1)</a:t>
            </a:r>
          </a:p>
          <a:p>
            <a:pPr>
              <a:spcBef>
                <a:spcPct val="50000"/>
              </a:spcBef>
              <a:buFontTx/>
              <a:buChar char="•"/>
            </a:pPr>
            <a:endParaRPr lang="en-GB" sz="1400" dirty="0" smtClean="0">
              <a:solidFill>
                <a:srgbClr val="020004"/>
              </a:solidFill>
            </a:endParaRPr>
          </a:p>
          <a:p>
            <a:pPr>
              <a:spcBef>
                <a:spcPct val="50000"/>
              </a:spcBef>
              <a:buFontTx/>
              <a:buChar char="•"/>
            </a:pPr>
            <a:r>
              <a:rPr lang="en-GB" sz="1400" dirty="0" smtClean="0">
                <a:solidFill>
                  <a:srgbClr val="020004"/>
                </a:solidFill>
              </a:rPr>
              <a:t> </a:t>
            </a:r>
            <a:r>
              <a:rPr lang="en-GB" sz="1400" dirty="0" err="1" smtClean="0">
                <a:solidFill>
                  <a:srgbClr val="020004"/>
                </a:solidFill>
              </a:rPr>
              <a:t>ScottishPower</a:t>
            </a:r>
            <a:r>
              <a:rPr lang="en-GB" sz="1400" dirty="0" smtClean="0">
                <a:solidFill>
                  <a:srgbClr val="020004"/>
                </a:solidFill>
              </a:rPr>
              <a:t> will be bringing forward a modification to also allow Users and Transporters to raise issues and put a requirement on them to do so</a:t>
            </a:r>
          </a:p>
          <a:p>
            <a:pPr>
              <a:spcBef>
                <a:spcPct val="50000"/>
              </a:spcBef>
              <a:buFontTx/>
              <a:buChar char="•"/>
            </a:pPr>
            <a:endParaRPr lang="en-GB" sz="1400" dirty="0" smtClean="0">
              <a:solidFill>
                <a:srgbClr val="020004"/>
              </a:solidFill>
            </a:endParaRPr>
          </a:p>
          <a:p>
            <a:pPr>
              <a:spcBef>
                <a:spcPct val="50000"/>
              </a:spcBef>
              <a:buFontTx/>
              <a:buChar char="•"/>
            </a:pPr>
            <a:r>
              <a:rPr lang="en-GB" sz="1400" dirty="0" smtClean="0">
                <a:solidFill>
                  <a:srgbClr val="020004"/>
                </a:solidFill>
              </a:rPr>
              <a:t> We do not believe that MOD326 presents any invoicing issues and note that at August MOD Panel discussion on MOD327, it was suggested that how reconciliation was envisaged to work was an implementation issue</a:t>
            </a:r>
          </a:p>
          <a:p>
            <a:pPr>
              <a:spcBef>
                <a:spcPct val="50000"/>
              </a:spcBef>
              <a:buFontTx/>
              <a:buChar char="•"/>
            </a:pPr>
            <a:endParaRPr lang="en-GB" sz="1400" dirty="0" smtClean="0">
              <a:solidFill>
                <a:srgbClr val="020004"/>
              </a:solidFill>
            </a:endParaRPr>
          </a:p>
          <a:p>
            <a:pPr>
              <a:spcBef>
                <a:spcPct val="50000"/>
              </a:spcBef>
              <a:buFontTx/>
              <a:buChar char="•"/>
            </a:pPr>
            <a:r>
              <a:rPr lang="en-GB" sz="1400" dirty="0" smtClean="0">
                <a:solidFill>
                  <a:srgbClr val="020004"/>
                </a:solidFill>
              </a:rPr>
              <a:t> </a:t>
            </a:r>
            <a:r>
              <a:rPr lang="en-GB" sz="1400" u="sng" dirty="0" smtClean="0">
                <a:solidFill>
                  <a:srgbClr val="020004"/>
                </a:solidFill>
              </a:rPr>
              <a:t>We believe that the definition of MOD326 reconciliation should be treated in the same way as proposed in MOD327 and addressed in implementation</a:t>
            </a:r>
            <a:endParaRPr lang="en-GB" sz="1400" u="sng" dirty="0">
              <a:solidFill>
                <a:srgbClr val="020004"/>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147638" y="439738"/>
            <a:ext cx="6515100" cy="674687"/>
          </a:xfrm>
        </p:spPr>
        <p:txBody>
          <a:bodyPr/>
          <a:lstStyle/>
          <a:p>
            <a:pPr eaLnBrk="1" hangingPunct="1"/>
            <a:r>
              <a:rPr lang="en-GB" dirty="0" smtClean="0">
                <a:solidFill>
                  <a:srgbClr val="020004"/>
                </a:solidFill>
              </a:rPr>
              <a:t>Summary</a:t>
            </a:r>
          </a:p>
        </p:txBody>
      </p:sp>
      <p:cxnSp>
        <p:nvCxnSpPr>
          <p:cNvPr id="79875" name="Straight Connector 26"/>
          <p:cNvCxnSpPr>
            <a:cxnSpLocks noChangeShapeType="1"/>
          </p:cNvCxnSpPr>
          <p:nvPr/>
        </p:nvCxnSpPr>
        <p:spPr bwMode="auto">
          <a:xfrm>
            <a:off x="0" y="1158875"/>
            <a:ext cx="9144000" cy="0"/>
          </a:xfrm>
          <a:prstGeom prst="line">
            <a:avLst/>
          </a:prstGeom>
          <a:noFill/>
          <a:ln w="9525" algn="ctr">
            <a:solidFill>
              <a:schemeClr val="tx1"/>
            </a:solidFill>
            <a:round/>
            <a:headEnd/>
            <a:tailEnd/>
          </a:ln>
        </p:spPr>
      </p:cxnSp>
      <p:sp>
        <p:nvSpPr>
          <p:cNvPr id="79876" name="Slide Number Placeholder 22"/>
          <p:cNvSpPr txBox="1">
            <a:spLocks noGrp="1"/>
          </p:cNvSpPr>
          <p:nvPr/>
        </p:nvSpPr>
        <p:spPr bwMode="auto">
          <a:xfrm>
            <a:off x="6389688" y="6251575"/>
            <a:ext cx="1905000" cy="457200"/>
          </a:xfrm>
          <a:prstGeom prst="rect">
            <a:avLst/>
          </a:prstGeom>
          <a:noFill/>
          <a:ln w="9525">
            <a:noFill/>
            <a:miter lim="800000"/>
            <a:headEnd/>
            <a:tailEnd/>
          </a:ln>
        </p:spPr>
        <p:txBody>
          <a:bodyPr/>
          <a:lstStyle/>
          <a:p>
            <a:pPr algn="r"/>
            <a:fld id="{51437340-A9F4-4495-B053-FA6CC9222D3C}" type="slidenum">
              <a:rPr lang="en-GB" sz="1600">
                <a:solidFill>
                  <a:schemeClr val="bg1"/>
                </a:solidFill>
              </a:rPr>
              <a:pPr algn="r"/>
              <a:t>6</a:t>
            </a:fld>
            <a:endParaRPr lang="en-GB" sz="1600" dirty="0">
              <a:solidFill>
                <a:schemeClr val="bg1"/>
              </a:solidFill>
            </a:endParaRPr>
          </a:p>
        </p:txBody>
      </p:sp>
      <p:sp>
        <p:nvSpPr>
          <p:cNvPr id="79878" name="Text Box 6"/>
          <p:cNvSpPr txBox="1">
            <a:spLocks noChangeArrowheads="1"/>
          </p:cNvSpPr>
          <p:nvPr/>
        </p:nvSpPr>
        <p:spPr bwMode="auto">
          <a:xfrm>
            <a:off x="417250" y="1570515"/>
            <a:ext cx="8087558" cy="2200602"/>
          </a:xfrm>
          <a:prstGeom prst="rect">
            <a:avLst/>
          </a:prstGeom>
          <a:noFill/>
          <a:ln w="9525">
            <a:noFill/>
            <a:miter lim="800000"/>
            <a:headEnd/>
            <a:tailEnd/>
          </a:ln>
          <a:effectLst/>
        </p:spPr>
        <p:txBody>
          <a:bodyPr wrap="square">
            <a:spAutoFit/>
          </a:bodyPr>
          <a:lstStyle/>
          <a:p>
            <a:pPr>
              <a:spcBef>
                <a:spcPct val="50000"/>
              </a:spcBef>
              <a:buFontTx/>
              <a:buChar char="•"/>
            </a:pPr>
            <a:r>
              <a:rPr lang="en-GB" sz="1400" dirty="0" smtClean="0">
                <a:solidFill>
                  <a:srgbClr val="020004"/>
                </a:solidFill>
              </a:rPr>
              <a:t> </a:t>
            </a:r>
            <a:r>
              <a:rPr lang="en-GB" sz="1400" dirty="0" smtClean="0">
                <a:solidFill>
                  <a:srgbClr val="020004"/>
                </a:solidFill>
              </a:rPr>
              <a:t>MOD326 is seeking a more equitable treatment of unidentified gas and ensuring that the LSP and SSP markets face the same risk</a:t>
            </a:r>
          </a:p>
          <a:p>
            <a:pPr>
              <a:spcBef>
                <a:spcPct val="50000"/>
              </a:spcBef>
              <a:buFontTx/>
              <a:buChar char="•"/>
            </a:pPr>
            <a:endParaRPr lang="en-GB" sz="1400" dirty="0" smtClean="0">
              <a:solidFill>
                <a:srgbClr val="020004"/>
              </a:solidFill>
            </a:endParaRPr>
          </a:p>
          <a:p>
            <a:pPr>
              <a:spcBef>
                <a:spcPct val="50000"/>
              </a:spcBef>
              <a:buFontTx/>
              <a:buChar char="•"/>
            </a:pPr>
            <a:r>
              <a:rPr lang="en-GB" sz="1400" dirty="0" smtClean="0">
                <a:solidFill>
                  <a:srgbClr val="020004"/>
                </a:solidFill>
              </a:rPr>
              <a:t> As MOD326 picks up on MOD229 functionality </a:t>
            </a:r>
            <a:r>
              <a:rPr lang="en-GB" sz="1400" dirty="0" smtClean="0">
                <a:solidFill>
                  <a:srgbClr val="020004"/>
                </a:solidFill>
              </a:rPr>
              <a:t>and is similar to</a:t>
            </a:r>
            <a:r>
              <a:rPr lang="en-GB" sz="1400" dirty="0" smtClean="0">
                <a:solidFill>
                  <a:srgbClr val="020004"/>
                </a:solidFill>
              </a:rPr>
              <a:t> MOD327/317/317A we do not believe further development is required and believe that the </a:t>
            </a:r>
            <a:r>
              <a:rPr lang="en-GB" sz="1400" dirty="0" err="1" smtClean="0">
                <a:solidFill>
                  <a:srgbClr val="020004"/>
                </a:solidFill>
              </a:rPr>
              <a:t>Workstream</a:t>
            </a:r>
            <a:r>
              <a:rPr lang="en-GB" sz="1400" dirty="0" smtClean="0">
                <a:solidFill>
                  <a:srgbClr val="020004"/>
                </a:solidFill>
              </a:rPr>
              <a:t> should refer the proposal back to the Panel </a:t>
            </a:r>
            <a:endParaRPr lang="en-GB" sz="1400" dirty="0" smtClean="0">
              <a:solidFill>
                <a:srgbClr val="020004"/>
              </a:solidFill>
            </a:endParaRPr>
          </a:p>
          <a:p>
            <a:pPr>
              <a:spcBef>
                <a:spcPct val="50000"/>
              </a:spcBef>
            </a:pPr>
            <a:endParaRPr lang="en-GB" sz="1400" dirty="0" smtClean="0">
              <a:solidFill>
                <a:srgbClr val="020004"/>
              </a:solidFill>
            </a:endParaRPr>
          </a:p>
          <a:p>
            <a:pPr>
              <a:spcBef>
                <a:spcPct val="50000"/>
              </a:spcBef>
              <a:buFontTx/>
              <a:buChar char="•"/>
            </a:pPr>
            <a:endParaRPr lang="en-GB" sz="1200" dirty="0">
              <a:solidFill>
                <a:srgbClr val="020004"/>
              </a:solidFill>
            </a:endParaRPr>
          </a:p>
        </p:txBody>
      </p:sp>
      <p:sp>
        <p:nvSpPr>
          <p:cNvPr id="6" name="Slide Number Placeholder 5"/>
          <p:cNvSpPr>
            <a:spLocks noGrp="1"/>
          </p:cNvSpPr>
          <p:nvPr>
            <p:ph type="sldNum" sz="quarter" idx="10"/>
          </p:nvPr>
        </p:nvSpPr>
        <p:spPr/>
        <p:txBody>
          <a:bodyPr/>
          <a:lstStyle/>
          <a:p>
            <a:pPr>
              <a:defRPr/>
            </a:pPr>
            <a:fld id="{E66FFA7A-931B-4C36-B32E-9036104C4264}" type="slidenum">
              <a:rPr lang="en-US" smtClean="0"/>
              <a:pPr>
                <a:defRPr/>
              </a:pPr>
              <a:t>6</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4">
      <a:dk1>
        <a:srgbClr val="487E16"/>
      </a:dk1>
      <a:lt1>
        <a:srgbClr val="FFFFFF"/>
      </a:lt1>
      <a:dk2>
        <a:srgbClr val="487E16"/>
      </a:dk2>
      <a:lt2>
        <a:srgbClr val="95B57C"/>
      </a:lt2>
      <a:accent1>
        <a:srgbClr val="95B57C"/>
      </a:accent1>
      <a:accent2>
        <a:srgbClr val="00B1EB"/>
      </a:accent2>
      <a:accent3>
        <a:srgbClr val="FFFFFF"/>
      </a:accent3>
      <a:accent4>
        <a:srgbClr val="3C6B11"/>
      </a:accent4>
      <a:accent5>
        <a:srgbClr val="C8D7BF"/>
      </a:accent5>
      <a:accent6>
        <a:srgbClr val="00A0D5"/>
      </a:accent6>
      <a:hlink>
        <a:srgbClr val="FFDD00"/>
      </a:hlink>
      <a:folHlink>
        <a:srgbClr val="F78F1E"/>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5A00AD"/>
            </a:solidFill>
            <a:effectLst/>
            <a:latin typeface="Arial" pitchFamily="34" charset="0"/>
            <a:ea typeface="ＭＳ Ｐゴシック" pitchFamily="5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5A00AD"/>
            </a:solidFill>
            <a:effectLst/>
            <a:latin typeface="Arial" pitchFamily="34" charset="0"/>
            <a:ea typeface="ＭＳ Ｐゴシック" pitchFamily="5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487E16"/>
        </a:dk1>
        <a:lt1>
          <a:srgbClr val="FFFFFF"/>
        </a:lt1>
        <a:dk2>
          <a:srgbClr val="487E16"/>
        </a:dk2>
        <a:lt2>
          <a:srgbClr val="95B57C"/>
        </a:lt2>
        <a:accent1>
          <a:srgbClr val="487E16"/>
        </a:accent1>
        <a:accent2>
          <a:srgbClr val="00B1EB"/>
        </a:accent2>
        <a:accent3>
          <a:srgbClr val="FFFFFF"/>
        </a:accent3>
        <a:accent4>
          <a:srgbClr val="3C6B11"/>
        </a:accent4>
        <a:accent5>
          <a:srgbClr val="B1C0AB"/>
        </a:accent5>
        <a:accent6>
          <a:srgbClr val="00A0D5"/>
        </a:accent6>
        <a:hlink>
          <a:srgbClr val="FFDD00"/>
        </a:hlink>
        <a:folHlink>
          <a:srgbClr val="F78F1E"/>
        </a:folHlink>
      </a:clrScheme>
      <a:clrMap bg1="lt1" tx1="dk1" bg2="lt2" tx2="dk2" accent1="accent1" accent2="accent2" accent3="accent3" accent4="accent4" accent5="accent5" accent6="accent6" hlink="hlink" folHlink="folHlink"/>
    </a:extraClrScheme>
    <a:extraClrScheme>
      <a:clrScheme name="Blank Presentation 14">
        <a:dk1>
          <a:srgbClr val="487E16"/>
        </a:dk1>
        <a:lt1>
          <a:srgbClr val="FFFFFF"/>
        </a:lt1>
        <a:dk2>
          <a:srgbClr val="487E16"/>
        </a:dk2>
        <a:lt2>
          <a:srgbClr val="95B57C"/>
        </a:lt2>
        <a:accent1>
          <a:srgbClr val="95B57C"/>
        </a:accent1>
        <a:accent2>
          <a:srgbClr val="00B1EB"/>
        </a:accent2>
        <a:accent3>
          <a:srgbClr val="FFFFFF"/>
        </a:accent3>
        <a:accent4>
          <a:srgbClr val="3C6B11"/>
        </a:accent4>
        <a:accent5>
          <a:srgbClr val="C8D7BF"/>
        </a:accent5>
        <a:accent6>
          <a:srgbClr val="00A0D5"/>
        </a:accent6>
        <a:hlink>
          <a:srgbClr val="FFDD00"/>
        </a:hlink>
        <a:folHlink>
          <a:srgbClr val="F78F1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9901</TotalTime>
  <Words>637</Words>
  <Application>Microsoft Office PowerPoint</Application>
  <PresentationFormat>On-screen Show (4:3)</PresentationFormat>
  <Paragraphs>50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Blank Presentation</vt:lpstr>
      <vt:lpstr>MOD 326 – Allocation of Unidentified Gas Following the Appointment of the AUGE</vt:lpstr>
      <vt:lpstr>Slide 2</vt:lpstr>
      <vt:lpstr>Key Points</vt:lpstr>
      <vt:lpstr>How it Works in Practice....</vt:lpstr>
      <vt:lpstr>Other Things to Note......</vt:lpstr>
      <vt:lpstr>Summary</vt:lpstr>
    </vt:vector>
  </TitlesOfParts>
  <Company>ScottishPower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Scottish Power</dc:creator>
  <cp:lastModifiedBy>Nh623342</cp:lastModifiedBy>
  <cp:revision>275</cp:revision>
  <dcterms:created xsi:type="dcterms:W3CDTF">2008-06-30T09:02:32Z</dcterms:created>
  <dcterms:modified xsi:type="dcterms:W3CDTF">2010-08-25T13:55:42Z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-1227871776</vt:i4>
  </property>
  <property fmtid="{D5CDD505-2E9C-101B-9397-08002B2CF9AE}" pid="3" name="_NewReviewCycle">
    <vt:lpwstr/>
  </property>
  <property fmtid="{D5CDD505-2E9C-101B-9397-08002B2CF9AE}" pid="4" name="_EmailSubject">
    <vt:lpwstr>Slides</vt:lpwstr>
  </property>
  <property fmtid="{D5CDD505-2E9C-101B-9397-08002B2CF9AE}" pid="5" name="_AuthorEmail">
    <vt:lpwstr>Angela.Love@ScottishPower.com</vt:lpwstr>
  </property>
  <property fmtid="{D5CDD505-2E9C-101B-9397-08002B2CF9AE}" pid="6" name="_AuthorEmailDisplayName">
    <vt:lpwstr>Love, Angela</vt:lpwstr>
  </property>
</Properties>
</file>