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  <p:sldId id="258" r:id="rId4"/>
    <p:sldId id="274" r:id="rId5"/>
    <p:sldId id="259" r:id="rId6"/>
    <p:sldId id="27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60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2824163" y="5862638"/>
            <a:ext cx="5110162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38647BDB-66A6-4C8B-9B36-4DB051B1E985}" type="datetime2">
              <a:rPr lang="en-GB" sz="1600">
                <a:solidFill>
                  <a:srgbClr val="F21C0A"/>
                </a:solidFill>
                <a:latin typeface="Polo" pitchFamily="34" charset="0"/>
              </a:rPr>
              <a:pPr>
                <a:defRPr/>
              </a:pPr>
              <a:t>Tuesday, 29 March 2011</a:t>
            </a:fld>
            <a:endParaRPr lang="en-GB" sz="1600" dirty="0">
              <a:solidFill>
                <a:srgbClr val="F21C0A"/>
              </a:solidFill>
              <a:latin typeface="Polo" pitchFamily="34" charset="0"/>
            </a:endParaRPr>
          </a:p>
        </p:txBody>
      </p:sp>
      <p:pic>
        <p:nvPicPr>
          <p:cNvPr id="5" name="Picture 2" descr="C:\Documents and Settings\i4855\Desktop\EON-UK red copy.jpg"/>
          <p:cNvPicPr>
            <a:picLocks noChangeAspect="1" noChangeArrowheads="1"/>
          </p:cNvPicPr>
          <p:nvPr userDrawn="1"/>
        </p:nvPicPr>
        <p:blipFill>
          <a:blip r:embed="rId2" cstate="print">
            <a:lum contrast="20000"/>
          </a:blip>
          <a:srcRect r="27849"/>
          <a:stretch>
            <a:fillRect/>
          </a:stretch>
        </p:blipFill>
        <p:spPr bwMode="auto">
          <a:xfrm>
            <a:off x="565150" y="852488"/>
            <a:ext cx="2408238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824163" y="5365377"/>
            <a:ext cx="5105400" cy="416860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ts val="2600"/>
              </a:lnSpc>
              <a:buNone/>
              <a:defRPr sz="2000" b="0">
                <a:solidFill>
                  <a:srgbClr val="F21C0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824163" y="4267200"/>
            <a:ext cx="5105400" cy="989013"/>
          </a:xfrm>
          <a:prstGeom prst="rect">
            <a:avLst/>
          </a:prstGeom>
        </p:spPr>
        <p:txBody>
          <a:bodyPr anchor="b"/>
          <a:lstStyle>
            <a:lvl1pPr>
              <a:defRPr baseline="0">
                <a:solidFill>
                  <a:srgbClr val="F21C0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9248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924800" cy="4343400"/>
          </a:xfrm>
          <a:prstGeom prst="rect">
            <a:avLst/>
          </a:prstGeom>
        </p:spPr>
        <p:txBody>
          <a:bodyPr/>
          <a:lstStyle>
            <a:lvl1pPr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 marL="538163" indent="-174625">
              <a:buSzPct val="100000"/>
              <a:buFont typeface="Arial" pitchFamily="34" charset="0"/>
              <a:buChar char="•"/>
              <a:defRPr sz="2000"/>
            </a:lvl3pPr>
            <a:lvl4pPr marL="712788" indent="-174625">
              <a:buSzPct val="100000"/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4pPr>
            <a:lvl5pPr marL="901700" indent="-188913">
              <a:buSzPct val="100000"/>
              <a:buFont typeface="Arial" pitchFamily="34" charset="0"/>
              <a:buChar char="•"/>
              <a:defRPr sz="2000"/>
            </a:lvl5pPr>
            <a:lvl6pPr marL="1076325" indent="-174625"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6pPr>
            <a:lvl7pPr marL="1250950" indent="-174625">
              <a:buSzPct val="100000"/>
              <a:buFont typeface="Arial" pitchFamily="34" charset="0"/>
              <a:buChar char="•"/>
              <a:defRPr/>
            </a:lvl7pPr>
            <a:lvl8pPr marL="1438275" indent="-187325">
              <a:buSzPct val="100000"/>
              <a:buFont typeface="Arial" pitchFamily="34" charset="0"/>
              <a:buChar char="•"/>
              <a:defRPr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E3BD5-F512-424D-AC47-ABF61563B86B}" type="datetime4">
              <a:rPr lang="en-GB"/>
              <a:pPr>
                <a:defRPr/>
              </a:pPr>
              <a:t>29 March 2011</a:t>
            </a:fld>
            <a:r>
              <a:rPr lang="en-GB"/>
              <a:t>, E.ON, </a:t>
            </a:r>
            <a:r>
              <a:rPr lang="de-DE"/>
              <a:t>Page </a:t>
            </a:r>
            <a:fld id="{3D90E353-4E95-465C-8784-FAC214A329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9248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609600" y="1918447"/>
            <a:ext cx="4886325" cy="4343400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>
              <a:lnSpc>
                <a:spcPts val="2600"/>
              </a:lnSpc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 marL="538163" indent="-174625">
              <a:lnSpc>
                <a:spcPts val="2600"/>
              </a:lnSpc>
              <a:buSzPct val="100000"/>
              <a:buFont typeface="Arial" pitchFamily="34" charset="0"/>
              <a:buChar char="•"/>
              <a:defRPr sz="2000"/>
            </a:lvl3pPr>
            <a:lvl4pPr marL="712788" indent="-174625">
              <a:lnSpc>
                <a:spcPts val="2600"/>
              </a:lnSpc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4pPr>
            <a:lvl5pPr marL="901700" indent="-188913">
              <a:lnSpc>
                <a:spcPts val="2600"/>
              </a:lnSpc>
              <a:buSzPct val="100000"/>
              <a:buFont typeface="Arial" pitchFamily="34" charset="0"/>
              <a:buChar char="•"/>
              <a:defRPr sz="2000"/>
            </a:lvl5pPr>
            <a:lvl6pPr marL="1076325" indent="-174625"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6pPr>
            <a:lvl7pPr marL="1250950" indent="-174625">
              <a:buSzPct val="100000"/>
              <a:buFont typeface="Arial" pitchFamily="34" charset="0"/>
              <a:buChar char="•"/>
              <a:defRPr/>
            </a:lvl7pPr>
            <a:lvl8pPr marL="1438275" indent="-187325">
              <a:buSzPct val="100000"/>
              <a:buFont typeface="Arial" pitchFamily="34" charset="0"/>
              <a:buChar char="•"/>
              <a:defRPr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676900" y="1920688"/>
            <a:ext cx="3467100" cy="21369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E3BD5-F512-424D-AC47-ABF61563B86B}" type="datetime4">
              <a:rPr lang="en-GB"/>
              <a:pPr>
                <a:defRPr/>
              </a:pPr>
              <a:t>29 March 2011</a:t>
            </a:fld>
            <a:r>
              <a:rPr lang="en-GB"/>
              <a:t>, E.ON, </a:t>
            </a:r>
            <a:r>
              <a:rPr lang="de-DE"/>
              <a:t>Page </a:t>
            </a:r>
            <a:fld id="{51C186F2-2A47-42A4-9763-ADDF3180E8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s (x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9248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4638675" y="4267199"/>
            <a:ext cx="3895725" cy="1994647"/>
          </a:xfrm>
          <a:prstGeom prst="rect">
            <a:avLst/>
          </a:prstGeom>
        </p:spPr>
        <p:txBody>
          <a:bodyPr/>
          <a:lstStyle>
            <a:lvl1pPr>
              <a:lnSpc>
                <a:spcPts val="2000"/>
              </a:lnSpc>
              <a:buSzPct val="100000"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>
              <a:lnSpc>
                <a:spcPts val="2000"/>
              </a:lnSpc>
              <a:buSzPct val="100000"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2pPr>
            <a:lvl3pPr marL="538163" indent="-174625">
              <a:lnSpc>
                <a:spcPts val="2000"/>
              </a:lnSpc>
              <a:buSzPct val="100000"/>
              <a:buFont typeface="Arial" pitchFamily="34" charset="0"/>
              <a:buChar char="•"/>
              <a:defRPr sz="1600"/>
            </a:lvl3pPr>
            <a:lvl4pPr marL="712788" indent="-174625">
              <a:lnSpc>
                <a:spcPts val="2000"/>
              </a:lnSpc>
              <a:buSzPct val="100000"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901700" indent="-188913">
              <a:lnSpc>
                <a:spcPts val="2000"/>
              </a:lnSpc>
              <a:buSzPct val="100000"/>
              <a:buFont typeface="Arial" pitchFamily="34" charset="0"/>
              <a:buChar char="•"/>
              <a:defRPr sz="1600"/>
            </a:lvl5pPr>
            <a:lvl6pPr marL="1076325" indent="-174625"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6pPr>
            <a:lvl7pPr marL="1250950" indent="-174625">
              <a:buSzPct val="100000"/>
              <a:buFont typeface="Arial" pitchFamily="34" charset="0"/>
              <a:buChar char="•"/>
              <a:defRPr/>
            </a:lvl7pPr>
            <a:lvl8pPr marL="1438275" indent="-187325">
              <a:buSzPct val="100000"/>
              <a:buFont typeface="Arial" pitchFamily="34" charset="0"/>
              <a:buChar char="•"/>
              <a:defRPr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638674" y="1920688"/>
            <a:ext cx="4505325" cy="21369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4"/>
          </p:nvPr>
        </p:nvSpPr>
        <p:spPr>
          <a:xfrm>
            <a:off x="619124" y="1920687"/>
            <a:ext cx="3810001" cy="4337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E3BD5-F512-424D-AC47-ABF61563B86B}" type="datetime4">
              <a:rPr lang="en-GB"/>
              <a:pPr>
                <a:defRPr/>
              </a:pPr>
              <a:t>29 March 2011</a:t>
            </a:fld>
            <a:r>
              <a:rPr lang="en-GB"/>
              <a:t>, E.ON, </a:t>
            </a:r>
            <a:r>
              <a:rPr lang="de-DE"/>
              <a:t>Page </a:t>
            </a:r>
            <a:fld id="{1A13A47F-7D0F-4BF6-91B9-2ADB0535A2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tiv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9248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609600" y="1918447"/>
            <a:ext cx="3881718" cy="4343400"/>
          </a:xfrm>
          <a:prstGeom prst="rect">
            <a:avLst/>
          </a:prstGeom>
        </p:spPr>
        <p:txBody>
          <a:bodyPr/>
          <a:lstStyle>
            <a:lvl1pPr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 marL="538163" indent="-174625">
              <a:buSzPct val="100000"/>
              <a:buFont typeface="Arial" pitchFamily="34" charset="0"/>
              <a:buChar char="•"/>
              <a:defRPr sz="2000"/>
            </a:lvl3pPr>
            <a:lvl4pPr marL="712788" indent="-174625">
              <a:buSzPct val="100000"/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4pPr>
            <a:lvl5pPr marL="901700" indent="-188913">
              <a:buSzPct val="100000"/>
              <a:buFont typeface="Arial" pitchFamily="34" charset="0"/>
              <a:buChar char="•"/>
              <a:defRPr sz="2000"/>
            </a:lvl5pPr>
            <a:lvl6pPr marL="1076325" indent="-174625"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6pPr>
            <a:lvl7pPr marL="1250950" indent="-174625">
              <a:buSzPct val="100000"/>
              <a:buFont typeface="Arial" pitchFamily="34" charset="0"/>
              <a:buChar char="•"/>
              <a:defRPr/>
            </a:lvl7pPr>
            <a:lvl8pPr marL="1438275" indent="-187325">
              <a:buSzPct val="100000"/>
              <a:buFont typeface="Arial" pitchFamily="34" charset="0"/>
              <a:buChar char="•"/>
              <a:defRPr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4657164" y="1918447"/>
            <a:ext cx="3881718" cy="4343400"/>
          </a:xfrm>
          <a:prstGeom prst="rect">
            <a:avLst/>
          </a:prstGeom>
        </p:spPr>
        <p:txBody>
          <a:bodyPr/>
          <a:lstStyle>
            <a:lvl1pPr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 marL="538163" indent="-174625">
              <a:buSzPct val="100000"/>
              <a:buFont typeface="Arial" pitchFamily="34" charset="0"/>
              <a:buChar char="•"/>
              <a:defRPr sz="2000"/>
            </a:lvl3pPr>
            <a:lvl4pPr marL="712788" indent="-174625">
              <a:buSzPct val="100000"/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4pPr>
            <a:lvl5pPr marL="901700" indent="-188913">
              <a:buSzPct val="100000"/>
              <a:buFont typeface="Arial" pitchFamily="34" charset="0"/>
              <a:buChar char="•"/>
              <a:defRPr sz="2000"/>
            </a:lvl5pPr>
            <a:lvl6pPr marL="1076325" indent="-174625"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6pPr>
            <a:lvl7pPr marL="1250950" indent="-174625">
              <a:buSzPct val="100000"/>
              <a:buFont typeface="Arial" pitchFamily="34" charset="0"/>
              <a:buChar char="•"/>
              <a:defRPr/>
            </a:lvl7pPr>
            <a:lvl8pPr marL="1438275" indent="-187325">
              <a:buSzPct val="100000"/>
              <a:buFont typeface="Arial" pitchFamily="34" charset="0"/>
              <a:buChar char="•"/>
              <a:defRPr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E3BD5-F512-424D-AC47-ABF61563B86B}" type="datetime4">
              <a:rPr lang="en-GB"/>
              <a:pPr>
                <a:defRPr/>
              </a:pPr>
              <a:t>29 March 2011</a:t>
            </a:fld>
            <a:r>
              <a:rPr lang="en-GB"/>
              <a:t>, E.ON, </a:t>
            </a:r>
            <a:r>
              <a:rPr lang="de-DE"/>
              <a:t>Page </a:t>
            </a:r>
            <a:fld id="{11B6CF53-9EB6-453C-9BED-194CE1A3A1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9248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609600" y="1918447"/>
            <a:ext cx="2276475" cy="4343400"/>
          </a:xfrm>
          <a:prstGeom prst="rect">
            <a:avLst/>
          </a:prstGeom>
        </p:spPr>
        <p:txBody>
          <a:bodyPr/>
          <a:lstStyle>
            <a:lvl1pPr>
              <a:lnSpc>
                <a:spcPts val="2000"/>
              </a:lnSpc>
              <a:buSzPct val="100000"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>
              <a:lnSpc>
                <a:spcPts val="2000"/>
              </a:lnSpc>
              <a:buSzPct val="100000"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2pPr>
            <a:lvl3pPr marL="538163" indent="-174625">
              <a:lnSpc>
                <a:spcPts val="2000"/>
              </a:lnSpc>
              <a:buSzPct val="100000"/>
              <a:buFont typeface="Arial" pitchFamily="34" charset="0"/>
              <a:buChar char="•"/>
              <a:defRPr sz="1600"/>
            </a:lvl3pPr>
            <a:lvl4pPr marL="712788" indent="-174625">
              <a:lnSpc>
                <a:spcPts val="2000"/>
              </a:lnSpc>
              <a:buSzPct val="100000"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901700" indent="-188913">
              <a:lnSpc>
                <a:spcPts val="2000"/>
              </a:lnSpc>
              <a:buSzPct val="100000"/>
              <a:buFont typeface="Arial" pitchFamily="34" charset="0"/>
              <a:buChar char="•"/>
              <a:defRPr sz="1600"/>
            </a:lvl5pPr>
            <a:lvl6pPr marL="1076325" indent="-174625"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6pPr>
            <a:lvl7pPr marL="1250950" indent="-174625">
              <a:buSzPct val="100000"/>
              <a:buFont typeface="Arial" pitchFamily="34" charset="0"/>
              <a:buChar char="•"/>
              <a:defRPr/>
            </a:lvl7pPr>
            <a:lvl8pPr marL="1438275" indent="-187325">
              <a:buSzPct val="100000"/>
              <a:buFont typeface="Arial" pitchFamily="34" charset="0"/>
              <a:buChar char="•"/>
              <a:defRPr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4"/>
          </p:nvPr>
        </p:nvSpPr>
        <p:spPr>
          <a:xfrm>
            <a:off x="3114675" y="1914525"/>
            <a:ext cx="5419725" cy="4343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E3BD5-F512-424D-AC47-ABF61563B86B}" type="datetime4">
              <a:rPr lang="en-GB"/>
              <a:pPr>
                <a:defRPr/>
              </a:pPr>
              <a:t>29 March 2011</a:t>
            </a:fld>
            <a:r>
              <a:rPr lang="en-GB"/>
              <a:t>, E.ON, </a:t>
            </a:r>
            <a:r>
              <a:rPr lang="de-DE"/>
              <a:t>Page </a:t>
            </a:r>
            <a:fld id="{E5314B2D-AA6A-4E0E-B2C1-0BEC275AF1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7713" y="6553200"/>
            <a:ext cx="1436687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00">
                <a:latin typeface="Polo" pitchFamily="34" charset="0"/>
              </a:defRPr>
            </a:lvl1pPr>
          </a:lstStyle>
          <a:p>
            <a:pPr>
              <a:defRPr/>
            </a:pPr>
            <a:fld id="{C6AE3BD5-F512-424D-AC47-ABF61563B86B}" type="datetime4">
              <a:rPr lang="en-GB"/>
              <a:pPr>
                <a:defRPr/>
              </a:pPr>
              <a:t>29 March 2011</a:t>
            </a:fld>
            <a:r>
              <a:rPr lang="en-GB"/>
              <a:t>, E.ON, </a:t>
            </a:r>
            <a:r>
              <a:rPr lang="de-DE"/>
              <a:t>Page </a:t>
            </a:r>
            <a:fld id="{7629516F-388A-482E-AD25-9BAE2A2B5E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1028" name="Straight Connector 13"/>
          <p:cNvCxnSpPr>
            <a:cxnSpLocks noChangeShapeType="1"/>
          </p:cNvCxnSpPr>
          <p:nvPr/>
        </p:nvCxnSpPr>
        <p:spPr bwMode="auto">
          <a:xfrm>
            <a:off x="0" y="990600"/>
            <a:ext cx="9144000" cy="1588"/>
          </a:xfrm>
          <a:prstGeom prst="line">
            <a:avLst/>
          </a:prstGeom>
          <a:noFill/>
          <a:ln w="19050" algn="ctr">
            <a:solidFill>
              <a:srgbClr val="F00000"/>
            </a:solidFill>
            <a:round/>
            <a:headEnd/>
            <a:tailEnd/>
          </a:ln>
        </p:spPr>
      </p:cxnSp>
      <p:pic>
        <p:nvPicPr>
          <p:cNvPr id="1029" name="Picture 2" descr="C:\Documents and Settings\i4855\Desktop\EON-UK red copy.jpg"/>
          <p:cNvPicPr>
            <a:picLocks noChangeAspect="1" noChangeArrowheads="1"/>
          </p:cNvPicPr>
          <p:nvPr/>
        </p:nvPicPr>
        <p:blipFill>
          <a:blip r:embed="rId8" cstate="print">
            <a:lum contrast="20000"/>
          </a:blip>
          <a:srcRect r="27596"/>
          <a:stretch>
            <a:fillRect/>
          </a:stretch>
        </p:blipFill>
        <p:spPr bwMode="auto">
          <a:xfrm>
            <a:off x="295275" y="368300"/>
            <a:ext cx="12938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</p:sldLayoutIdLst>
  <p:hf hdr="0" ftr="0" dt="0"/>
  <p:txStyles>
    <p:titleStyle>
      <a:lvl1pPr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Polo" pitchFamily="34" charset="0"/>
        </a:defRPr>
      </a:lvl2pPr>
      <a:lvl3pPr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Polo" pitchFamily="34" charset="0"/>
        </a:defRPr>
      </a:lvl3pPr>
      <a:lvl4pPr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Polo" pitchFamily="34" charset="0"/>
        </a:defRPr>
      </a:lvl4pPr>
      <a:lvl5pPr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Polo" pitchFamily="34" charset="0"/>
        </a:defRPr>
      </a:lvl5pPr>
      <a:lvl6pPr marL="457200"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Polo" pitchFamily="34" charset="0"/>
        </a:defRPr>
      </a:lvl6pPr>
      <a:lvl7pPr marL="914400"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Polo" pitchFamily="34" charset="0"/>
        </a:defRPr>
      </a:lvl7pPr>
      <a:lvl8pPr marL="1371600"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Polo" pitchFamily="34" charset="0"/>
        </a:defRPr>
      </a:lvl8pPr>
      <a:lvl9pPr marL="1828800"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Polo" pitchFamily="34" charset="0"/>
        </a:defRPr>
      </a:lvl9pPr>
    </p:titleStyle>
    <p:bodyStyle>
      <a:lvl1pPr marL="174625" indent="-174625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F21C0A"/>
        </a:buClr>
        <a:buSzPct val="100000"/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363538" indent="-188913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F21C0A"/>
        </a:buClr>
        <a:buSzPct val="100000"/>
        <a:buFont typeface="Arial" charset="0"/>
        <a:buChar char="•"/>
        <a:defRPr sz="2000">
          <a:solidFill>
            <a:schemeClr val="tx1"/>
          </a:solidFill>
          <a:latin typeface="+mn-lt"/>
        </a:defRPr>
      </a:lvl2pPr>
      <a:lvl3pPr marL="206375" indent="-2032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F21C0A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538163" indent="-174625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F21C0A"/>
        </a:buClr>
        <a:buSzPct val="100000"/>
        <a:buFont typeface="Arial" charset="0"/>
        <a:buChar char="•"/>
        <a:defRPr sz="2000">
          <a:solidFill>
            <a:schemeClr val="tx1"/>
          </a:solidFill>
          <a:latin typeface="+mn-lt"/>
        </a:defRPr>
      </a:lvl4pPr>
      <a:lvl5pPr marL="712788" indent="-174625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F21C0A"/>
        </a:buClr>
        <a:buSzPct val="100000"/>
        <a:buFont typeface="Arial" charset="0"/>
        <a:buChar char="•"/>
        <a:defRPr sz="2000">
          <a:solidFill>
            <a:schemeClr val="tx1"/>
          </a:solidFill>
          <a:latin typeface="+mn-lt"/>
        </a:defRPr>
      </a:lvl5pPr>
      <a:lvl6pPr marL="901700" indent="-188913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F21C0A"/>
        </a:buClr>
        <a:buSzPct val="100000"/>
        <a:buFont typeface="Arial" pitchFamily="34" charset="0"/>
        <a:buChar char="•"/>
        <a:defRPr sz="2000" baseline="0">
          <a:solidFill>
            <a:schemeClr val="tx1"/>
          </a:solidFill>
          <a:latin typeface="+mn-lt"/>
        </a:defRPr>
      </a:lvl6pPr>
      <a:lvl7pPr marL="1076325" indent="-174625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F21C0A"/>
        </a:buClr>
        <a:buSzPct val="100000"/>
        <a:buFont typeface="Arial" pitchFamily="34" charset="0"/>
        <a:buChar char="•"/>
        <a:defRPr sz="2000">
          <a:solidFill>
            <a:schemeClr val="tx1"/>
          </a:solidFill>
          <a:latin typeface="+mn-lt"/>
        </a:defRPr>
      </a:lvl7pPr>
      <a:lvl8pPr marL="1784350" indent="-2032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F21C0A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2241550" indent="-2032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F21C0A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UNC Modification Proposal 0373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Application and Offer Process: Minimum Connection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After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3 months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, NG provides a connection “Offer”. This includes:</a:t>
            </a:r>
          </a:p>
          <a:p>
            <a:pPr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conceptual design study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report (or similar)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construction agreement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Following receipt of Offer, customer has a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3 month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acceptance period (to cover post-offer discussions and negotiation).</a:t>
            </a:r>
          </a:p>
          <a:p>
            <a:pPr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1800" u="sng" dirty="0" smtClean="0">
                <a:latin typeface="Arial" pitchFamily="34" charset="0"/>
                <a:cs typeface="Arial" pitchFamily="34" charset="0"/>
              </a:rPr>
              <a:t>Total: 6 months</a:t>
            </a: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AE3BD5-F512-424D-AC47-ABF61563B86B}" type="datetime4">
              <a:rPr lang="en-GB" smtClean="0"/>
              <a:pPr>
                <a:defRPr/>
              </a:pPr>
              <a:t>29 March 2011</a:t>
            </a:fld>
            <a:r>
              <a:rPr lang="en-GB" smtClean="0"/>
              <a:t>, E.ON, </a:t>
            </a:r>
            <a:r>
              <a:rPr lang="de-DE" smtClean="0"/>
              <a:t>Page </a:t>
            </a:r>
            <a:fld id="{9FC1FF6F-426B-472D-8930-E3369552E4FC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Application and Offer Process: Full Connection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After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6 months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NG provides a connection “Offer”. This includes 	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conceptual design study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report (or similar)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route corridor for pipeline</a:t>
            </a:r>
          </a:p>
          <a:p>
            <a:pPr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		construction agreement</a:t>
            </a: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Following receipt of Offer, customer has a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3 month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acceptance period (to cover post-offer discussions and negotiation).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1800" u="sng" dirty="0" smtClean="0">
                <a:latin typeface="Arial" pitchFamily="34" charset="0"/>
                <a:cs typeface="Arial" pitchFamily="34" charset="0"/>
              </a:rPr>
              <a:t>Total: 9 months</a:t>
            </a: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AE3BD5-F512-424D-AC47-ABF61563B86B}" type="datetime4">
              <a:rPr lang="en-GB" smtClean="0"/>
              <a:pPr>
                <a:defRPr/>
              </a:pPr>
              <a:t>29 March 2011</a:t>
            </a:fld>
            <a:r>
              <a:rPr lang="en-GB" smtClean="0"/>
              <a:t>, E.ON, </a:t>
            </a:r>
            <a:r>
              <a:rPr lang="de-DE" smtClean="0"/>
              <a:t>Page </a:t>
            </a:r>
            <a:fld id="{9FC1FF6F-426B-472D-8930-E3369552E4FC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Format of Offer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For either Full or Minimum Connection, NG to provide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Offer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in the standard format of :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“Price, Program &amp; Layout”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AE3BD5-F512-424D-AC47-ABF61563B86B}" type="datetime4">
              <a:rPr lang="en-GB" smtClean="0"/>
              <a:pPr>
                <a:defRPr/>
              </a:pPr>
              <a:t>29 March 2011</a:t>
            </a:fld>
            <a:r>
              <a:rPr lang="en-GB" smtClean="0"/>
              <a:t>, E.ON, </a:t>
            </a:r>
            <a:r>
              <a:rPr lang="de-DE" smtClean="0"/>
              <a:t>Page </a:t>
            </a:r>
            <a:fld id="{9FC1FF6F-426B-472D-8930-E3369552E4FC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“Price”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Fixed price of connection provided in Offer.</a:t>
            </a:r>
          </a:p>
          <a:p>
            <a:pPr lvl="0"/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18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Minimum connection  -  £30k?</a:t>
            </a:r>
          </a:p>
          <a:p>
            <a:pPr lvl="0"/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1800" dirty="0" smtClean="0">
                <a:latin typeface="Arial" pitchFamily="34" charset="0"/>
                <a:cs typeface="Arial" pitchFamily="34" charset="0"/>
              </a:rPr>
              <a:t>For Full connection  -  based on price per kilometre of pipeline?</a:t>
            </a:r>
          </a:p>
          <a:p>
            <a:pPr lvl="0"/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1800" dirty="0" smtClean="0">
                <a:latin typeface="Arial" pitchFamily="34" charset="0"/>
                <a:cs typeface="Arial" pitchFamily="34" charset="0"/>
              </a:rPr>
              <a:t>Payment schedule to be provided to customer [staged payment?]</a:t>
            </a:r>
          </a:p>
          <a:p>
            <a:pPr lvl="0"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1800" dirty="0" smtClean="0">
                <a:latin typeface="Arial" pitchFamily="34" charset="0"/>
                <a:cs typeface="Arial" pitchFamily="34" charset="0"/>
              </a:rPr>
              <a:t>Costs paid ‘up front’, not reconciled afterwards.</a:t>
            </a:r>
          </a:p>
          <a:p>
            <a:pPr lvl="0"/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Fixed actual costs to be published and reviewed annually by NG.</a:t>
            </a:r>
          </a:p>
          <a:p>
            <a:pPr lvl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AE3BD5-F512-424D-AC47-ABF61563B86B}" type="datetime4">
              <a:rPr lang="en-GB" smtClean="0"/>
              <a:pPr>
                <a:defRPr/>
              </a:pPr>
              <a:t>29 March 2011</a:t>
            </a:fld>
            <a:r>
              <a:rPr lang="en-GB" smtClean="0"/>
              <a:t>, E.ON, </a:t>
            </a:r>
            <a:r>
              <a:rPr lang="de-DE" smtClean="0"/>
              <a:t>Page </a:t>
            </a:r>
            <a:fld id="{9FC1FF6F-426B-472D-8930-E3369552E4FC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“Program”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Effectively a record of key milestones for the project which need to be </a:t>
            </a:r>
          </a:p>
          <a:p>
            <a:pPr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completed by either party (customer and NG) and which should include as </a:t>
            </a:r>
          </a:p>
          <a:p>
            <a:pPr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a minimum:</a:t>
            </a:r>
          </a:p>
          <a:p>
            <a:pPr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1800" dirty="0" smtClean="0">
                <a:latin typeface="Arial" pitchFamily="34" charset="0"/>
                <a:cs typeface="Arial" pitchFamily="34" charset="0"/>
              </a:rPr>
              <a:t>When NG needs to apply for site to be in its licence (lead times, etc.).</a:t>
            </a:r>
          </a:p>
          <a:p>
            <a:pPr lvl="0"/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1800" dirty="0" smtClean="0">
                <a:latin typeface="Arial" pitchFamily="34" charset="0"/>
                <a:cs typeface="Arial" pitchFamily="34" charset="0"/>
              </a:rPr>
              <a:t>When capacity needs to be booked by Shipper (if firm capacity needed / ad-hoc process?).</a:t>
            </a:r>
          </a:p>
          <a:p>
            <a:pPr lvl="0"/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1800" dirty="0" smtClean="0">
                <a:latin typeface="Arial" pitchFamily="34" charset="0"/>
                <a:cs typeface="Arial" pitchFamily="34" charset="0"/>
              </a:rPr>
              <a:t>When NG has to order long-lead items.</a:t>
            </a:r>
          </a:p>
          <a:p>
            <a:pPr lvl="0"/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1800" dirty="0" smtClean="0">
                <a:latin typeface="Arial" pitchFamily="34" charset="0"/>
                <a:cs typeface="Arial" pitchFamily="34" charset="0"/>
              </a:rPr>
              <a:t>By when NExA needs to be in place.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AE3BD5-F512-424D-AC47-ABF61563B86B}" type="datetime4">
              <a:rPr lang="en-GB" smtClean="0"/>
              <a:pPr>
                <a:defRPr/>
              </a:pPr>
              <a:t>29 March 2011</a:t>
            </a:fld>
            <a:r>
              <a:rPr lang="en-GB" smtClean="0"/>
              <a:t>, E.ON, </a:t>
            </a:r>
            <a:r>
              <a:rPr lang="de-DE" smtClean="0"/>
              <a:t>Page </a:t>
            </a:r>
            <a:fld id="{9FC1FF6F-426B-472D-8930-E3369552E4FC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“Layout”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1800" dirty="0" smtClean="0">
                <a:latin typeface="Arial" pitchFamily="34" charset="0"/>
                <a:cs typeface="Arial" pitchFamily="34" charset="0"/>
              </a:rPr>
              <a:t>The detailed design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works associated with the connection </a:t>
            </a: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AE3BD5-F512-424D-AC47-ABF61563B86B}" type="datetime4">
              <a:rPr lang="en-GB" smtClean="0"/>
              <a:pPr>
                <a:defRPr/>
              </a:pPr>
              <a:t>29 March 2011</a:t>
            </a:fld>
            <a:r>
              <a:rPr lang="en-GB" smtClean="0"/>
              <a:t>, E.ON, </a:t>
            </a:r>
            <a:r>
              <a:rPr lang="de-DE" smtClean="0"/>
              <a:t>Page </a:t>
            </a:r>
            <a:fld id="{9FC1FF6F-426B-472D-8930-E3369552E4FC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Customer 3 month Acceptance Period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1800" dirty="0" smtClean="0">
                <a:latin typeface="Arial" pitchFamily="34" charset="0"/>
                <a:cs typeface="Arial" pitchFamily="34" charset="0"/>
              </a:rPr>
              <a:t>During acceptance period, but before it lapses, customer shall have the right to appeal to Ofgem if unhappy with terms offered by NG.</a:t>
            </a:r>
          </a:p>
          <a:p>
            <a:pPr lvl="0"/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1800" smtClean="0">
                <a:latin typeface="Arial" pitchFamily="34" charset="0"/>
                <a:cs typeface="Arial" pitchFamily="34" charset="0"/>
              </a:rPr>
              <a:t>Under European law, have a right to refer any issues with connections to the regulator with determination required within 2 months [?]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AE3BD5-F512-424D-AC47-ABF61563B86B}" type="datetime4">
              <a:rPr lang="en-GB" smtClean="0"/>
              <a:pPr>
                <a:defRPr/>
              </a:pPr>
              <a:t>29 March 2011</a:t>
            </a:fld>
            <a:r>
              <a:rPr lang="en-GB" smtClean="0"/>
              <a:t>, E.ON, </a:t>
            </a:r>
            <a:r>
              <a:rPr lang="de-DE" smtClean="0"/>
              <a:t>Page </a:t>
            </a:r>
            <a:fld id="{9FC1FF6F-426B-472D-8930-E3369552E4FC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Customer Revisions to Applications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1800" dirty="0" smtClean="0">
                <a:latin typeface="Arial" pitchFamily="34" charset="0"/>
                <a:cs typeface="Arial" pitchFamily="34" charset="0"/>
              </a:rPr>
              <a:t>If first gas day changes requiring change to connection, customer will need to re-submit application [re-application costs / process?].</a:t>
            </a:r>
          </a:p>
          <a:p>
            <a:pPr lvl="0"/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1800" dirty="0" smtClean="0">
                <a:latin typeface="Arial" pitchFamily="34" charset="0"/>
                <a:cs typeface="Arial" pitchFamily="34" charset="0"/>
              </a:rPr>
              <a:t>NG reserves right to re-do the price, program (&amp; layout if appropriate). 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AE3BD5-F512-424D-AC47-ABF61563B86B}" type="datetime4">
              <a:rPr lang="en-GB" smtClean="0"/>
              <a:pPr>
                <a:defRPr/>
              </a:pPr>
              <a:t>29 March 2011</a:t>
            </a:fld>
            <a:r>
              <a:rPr lang="en-GB" smtClean="0"/>
              <a:t>, E.ON, </a:t>
            </a:r>
            <a:r>
              <a:rPr lang="de-DE" smtClean="0"/>
              <a:t>Page </a:t>
            </a:r>
            <a:fld id="{9FC1FF6F-426B-472D-8930-E3369552E4FC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Modification Proposal 0373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100 Mods later..! 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Although discussions with NG NTS were constructive, no changes or firm commitments were forthcoming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Proposes to bring NTS connections process under governance of the UNC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Uses “straw man” as starting point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Covers NTS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Exit and Entry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connections (including Gas Storage)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Expected to be a Development Mod to improve / refine as appropriate. </a:t>
            </a:r>
          </a:p>
          <a:p>
            <a:pPr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AE3BD5-F512-424D-AC47-ABF61563B86B}" type="datetime4">
              <a:rPr lang="en-GB" smtClean="0"/>
              <a:pPr>
                <a:defRPr/>
              </a:pPr>
              <a:t>29 March 2011</a:t>
            </a:fld>
            <a:r>
              <a:rPr lang="en-GB" smtClean="0"/>
              <a:t>, E.ON, </a:t>
            </a:r>
            <a:r>
              <a:rPr lang="de-DE" smtClean="0"/>
              <a:t>Page </a:t>
            </a:r>
            <a:fld id="{3D90E353-4E95-465C-8784-FAC214A32943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Refinements of Straw man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Conceptual Design Study report currently not delivering what it should:</a:t>
            </a:r>
          </a:p>
          <a:p>
            <a:pPr lvl="2">
              <a:buFont typeface="Wingdings" pitchFamily="2" charset="2"/>
              <a:buChar char="Ø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Scope to reduce size / cost of report by only including site-specific info.</a:t>
            </a:r>
          </a:p>
          <a:p>
            <a:pPr lvl="2">
              <a:buFont typeface="Wingdings" pitchFamily="2" charset="2"/>
              <a:buChar char="Ø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Need to agree format &amp; content of report</a:t>
            </a:r>
          </a:p>
          <a:p>
            <a:pPr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NG need to define when a NG-initiated feasibility study is required.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NG need to consider what would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‘lapse’ and need to be revised within an offer if a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fixed acceptance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period is applied</a:t>
            </a:r>
          </a:p>
          <a:p>
            <a:pPr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How does this straw man fit with Entry NTS Connections process?</a:t>
            </a:r>
          </a:p>
          <a:p>
            <a:pPr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/>
          </a:p>
          <a:p>
            <a:endParaRPr lang="en-GB" dirty="0" smtClean="0"/>
          </a:p>
          <a:p>
            <a:pPr lvl="2"/>
            <a:endParaRPr lang="en-GB" dirty="0" smtClean="0"/>
          </a:p>
          <a:p>
            <a:pPr lvl="2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AE3BD5-F512-424D-AC47-ABF61563B86B}" type="datetime4">
              <a:rPr lang="en-GB" smtClean="0"/>
              <a:pPr>
                <a:defRPr/>
              </a:pPr>
              <a:t>29 March 2011</a:t>
            </a:fld>
            <a:r>
              <a:rPr lang="en-GB" smtClean="0"/>
              <a:t>, E.ON, </a:t>
            </a:r>
            <a:r>
              <a:rPr lang="de-DE" smtClean="0"/>
              <a:t>Page </a:t>
            </a:r>
            <a:fld id="{3D90E353-4E95-465C-8784-FAC214A32943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Overview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7924800" cy="4343400"/>
          </a:xfrm>
        </p:spPr>
        <p:txBody>
          <a:bodyPr/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History: Modification Proposal 0273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Summary of Issues with current NTS connections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process</a:t>
            </a:r>
          </a:p>
          <a:p>
            <a:pPr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AEP Connections Workgroup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Connections “Straw Man” – Overview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Modification Proposal 0373 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Refinements of “Straw man”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AE3BD5-F512-424D-AC47-ABF61563B86B}" type="datetime4">
              <a:rPr lang="en-GB" smtClean="0"/>
              <a:pPr>
                <a:defRPr/>
              </a:pPr>
              <a:t>29 March 2011</a:t>
            </a:fld>
            <a:r>
              <a:rPr lang="en-GB" smtClean="0"/>
              <a:t>, E.ON, </a:t>
            </a:r>
            <a:r>
              <a:rPr lang="de-DE" smtClean="0"/>
              <a:t>Page </a:t>
            </a:r>
            <a:fld id="{3D90E353-4E95-465C-8784-FAC214A32943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History: Modification Proposal 0273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1800" i="1" dirty="0" smtClean="0">
                <a:latin typeface="Arial" pitchFamily="34" charset="0"/>
                <a:cs typeface="Arial" pitchFamily="34" charset="0"/>
              </a:rPr>
              <a:t>   “Governance </a:t>
            </a:r>
            <a:r>
              <a:rPr lang="en-GB" sz="1800" i="1" dirty="0" smtClean="0">
                <a:latin typeface="Arial" pitchFamily="34" charset="0"/>
                <a:cs typeface="Arial" pitchFamily="34" charset="0"/>
              </a:rPr>
              <a:t>of Feasibility Study Requests to Support Changes </a:t>
            </a:r>
            <a:r>
              <a:rPr lang="en-GB" sz="1800" i="1" dirty="0" smtClean="0">
                <a:latin typeface="Arial" pitchFamily="34" charset="0"/>
                <a:cs typeface="Arial" pitchFamily="34" charset="0"/>
              </a:rPr>
              <a:t>to Network </a:t>
            </a:r>
            <a:r>
              <a:rPr lang="en-GB" sz="1800" i="1" dirty="0" smtClean="0">
                <a:latin typeface="Arial" pitchFamily="34" charset="0"/>
                <a:cs typeface="Arial" pitchFamily="34" charset="0"/>
              </a:rPr>
              <a:t>Exit </a:t>
            </a:r>
            <a:r>
              <a:rPr lang="en-GB" sz="1800" i="1" dirty="0" smtClean="0">
                <a:latin typeface="Arial" pitchFamily="34" charset="0"/>
                <a:cs typeface="Arial" pitchFamily="34" charset="0"/>
              </a:rPr>
              <a:t>Agreements”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Raised in response to concerns over unlimited timescales and costs for feasibility studies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Development process highlighted many opportunities for improvement in connections process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Mod withdrawn once established that feasibility studies only one part of a much bigger issue.</a:t>
            </a: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AE3BD5-F512-424D-AC47-ABF61563B86B}" type="datetime4">
              <a:rPr lang="en-GB" smtClean="0"/>
              <a:pPr>
                <a:defRPr/>
              </a:pPr>
              <a:t>29 March 2011</a:t>
            </a:fld>
            <a:r>
              <a:rPr lang="en-GB" smtClean="0"/>
              <a:t>, E.ON, </a:t>
            </a:r>
            <a:r>
              <a:rPr lang="de-DE" smtClean="0"/>
              <a:t>Page </a:t>
            </a:r>
            <a:fld id="{3D90E353-4E95-465C-8784-FAC214A32943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Summary of Issues with current NTS connections process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132856"/>
            <a:ext cx="7924800" cy="4343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The physical connection enabling process is managed by National Grid NTS and,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as such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, is not subject to prescribed timescales, standard costing, or service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levels.</a:t>
            </a:r>
          </a:p>
          <a:p>
            <a:pPr>
              <a:lnSpc>
                <a:spcPct val="100000"/>
              </a:lnSpc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requesting party – shipper or developer – is uncertain of the costs it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might incur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in certain instances and the timing of the delivery of certain outputs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which contribute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to the overall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process.</a:t>
            </a:r>
          </a:p>
          <a:p>
            <a:pPr>
              <a:lnSpc>
                <a:spcPct val="100000"/>
              </a:lnSpc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the processes which are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currently external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to the UNC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lack structure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governance (includes for example; NExA, NEA, SCA)</a:t>
            </a:r>
          </a:p>
          <a:p>
            <a:pPr>
              <a:lnSpc>
                <a:spcPct val="100000"/>
              </a:lnSpc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Question of relevance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and value of some of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the existing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reports /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processes.</a:t>
            </a:r>
          </a:p>
          <a:p>
            <a:pPr>
              <a:lnSpc>
                <a:spcPct val="100000"/>
              </a:lnSpc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en-GB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 = Unreasonable risks placed on Shipper / Developer</a:t>
            </a:r>
            <a:endParaRPr lang="en-GB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AE3BD5-F512-424D-AC47-ABF61563B86B}" type="datetime4">
              <a:rPr lang="en-GB" smtClean="0"/>
              <a:pPr>
                <a:defRPr/>
              </a:pPr>
              <a:t>29 March 2011</a:t>
            </a:fld>
            <a:r>
              <a:rPr lang="en-GB" dirty="0" smtClean="0"/>
              <a:t>, E.ON, </a:t>
            </a:r>
            <a:r>
              <a:rPr lang="de-DE" dirty="0" smtClean="0"/>
              <a:t>Page </a:t>
            </a:r>
            <a:fld id="{3D90E353-4E95-465C-8784-FAC214A32943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AEP Connections Workgroup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Established to review the entire NTS Exit connections process and seek improvements through bi-lateral discussions. 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AEP members met with NG NTS (Mike Thorne):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lvl="4"/>
            <a:r>
              <a:rPr lang="en-GB" sz="1800" dirty="0" smtClean="0">
                <a:latin typeface="Arial" pitchFamily="34" charset="0"/>
                <a:cs typeface="Arial" pitchFamily="34" charset="0"/>
              </a:rPr>
              <a:t>Constructive discussions </a:t>
            </a:r>
          </a:p>
          <a:p>
            <a:pPr lvl="4"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lvl="4"/>
            <a:r>
              <a:rPr lang="en-GB" sz="1800" dirty="0" smtClean="0">
                <a:latin typeface="Arial" pitchFamily="34" charset="0"/>
                <a:cs typeface="Arial" pitchFamily="34" charset="0"/>
              </a:rPr>
              <a:t>E.ON developed “straw man” for NTS (Exit) connections process, loosely based on Electricity transmission connections CUSC model.</a:t>
            </a:r>
          </a:p>
          <a:p>
            <a:pPr lvl="4"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lvl="4"/>
            <a:r>
              <a:rPr lang="en-GB" sz="1800" dirty="0" smtClean="0">
                <a:latin typeface="Arial" pitchFamily="34" charset="0"/>
                <a:cs typeface="Arial" pitchFamily="34" charset="0"/>
              </a:rPr>
              <a:t>AEP members and NG agreed “straw man” model was a good starting point for more detailed discussions.</a:t>
            </a: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AE3BD5-F512-424D-AC47-ABF61563B86B}" type="datetime4">
              <a:rPr lang="en-GB" smtClean="0"/>
              <a:pPr>
                <a:defRPr/>
              </a:pPr>
              <a:t>29 March 2011</a:t>
            </a:fld>
            <a:r>
              <a:rPr lang="en-GB" smtClean="0"/>
              <a:t>, E.ON, </a:t>
            </a:r>
            <a:r>
              <a:rPr lang="de-DE" smtClean="0"/>
              <a:t>Page </a:t>
            </a:r>
            <a:fld id="{3D90E353-4E95-465C-8784-FAC214A32943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 smtClean="0"/>
          </a:p>
          <a:p>
            <a:pPr algn="ctr">
              <a:buNone/>
            </a:pPr>
            <a:r>
              <a:rPr lang="en-GB" sz="4000" dirty="0" smtClean="0"/>
              <a:t>Connections “Straw Man”</a:t>
            </a:r>
          </a:p>
          <a:p>
            <a:pPr algn="ctr">
              <a:buNone/>
            </a:pPr>
            <a:endParaRPr lang="en-GB" sz="4000" dirty="0" smtClean="0"/>
          </a:p>
          <a:p>
            <a:pPr algn="ctr">
              <a:buNone/>
            </a:pPr>
            <a:r>
              <a:rPr lang="en-GB" sz="4000" dirty="0" smtClean="0"/>
              <a:t>Overview</a:t>
            </a:r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AE3BD5-F512-424D-AC47-ABF61563B86B}" type="datetime4">
              <a:rPr lang="en-GB" smtClean="0"/>
              <a:pPr>
                <a:defRPr/>
              </a:pPr>
              <a:t>29 March 2011</a:t>
            </a:fld>
            <a:r>
              <a:rPr lang="en-GB" smtClean="0"/>
              <a:t>, E.ON, </a:t>
            </a:r>
            <a:r>
              <a:rPr lang="de-DE" smtClean="0"/>
              <a:t>Page </a:t>
            </a:r>
            <a:fld id="{3D90E353-4E95-465C-8784-FAC214A32943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z="2400" b="1" dirty="0" smtClean="0">
                <a:latin typeface="Arial" pitchFamily="34" charset="0"/>
                <a:cs typeface="Arial" pitchFamily="34" charset="0"/>
              </a:rPr>
              <a:t>Initial discussions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Customer (Shipper / Developer / DN) approaches National Grid NTS (NG)</a:t>
            </a:r>
          </a:p>
          <a:p>
            <a:pPr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with regards to a possible new (or change to existing) NTS connection:</a:t>
            </a:r>
          </a:p>
          <a:p>
            <a:pPr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1800" dirty="0" smtClean="0">
                <a:latin typeface="Arial" pitchFamily="34" charset="0"/>
                <a:cs typeface="Arial" pitchFamily="34" charset="0"/>
              </a:rPr>
              <a:t>Initial discussion between parties.</a:t>
            </a:r>
          </a:p>
          <a:p>
            <a:pPr lvl="0"/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1800" dirty="0" smtClean="0">
                <a:latin typeface="Arial" pitchFamily="34" charset="0"/>
                <a:cs typeface="Arial" pitchFamily="34" charset="0"/>
              </a:rPr>
              <a:t>Exchange of information.</a:t>
            </a:r>
          </a:p>
          <a:p>
            <a:pPr lvl="0"/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1800" dirty="0" smtClean="0">
                <a:latin typeface="Arial" pitchFamily="34" charset="0"/>
                <a:cs typeface="Arial" pitchFamily="34" charset="0"/>
              </a:rPr>
              <a:t>Informal exploration of options.</a:t>
            </a:r>
          </a:p>
          <a:p>
            <a:pPr lvl="0"/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1800" dirty="0" smtClean="0">
                <a:latin typeface="Arial" pitchFamily="34" charset="0"/>
                <a:cs typeface="Arial" pitchFamily="34" charset="0"/>
              </a:rPr>
              <a:t>Determine whether ‘Full’ or ‘Minimum’ connection required (will determine next steps).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AE3BD5-F512-424D-AC47-ABF61563B86B}" type="datetime4">
              <a:rPr lang="en-GB" smtClean="0"/>
              <a:pPr>
                <a:defRPr/>
              </a:pPr>
              <a:t>29 March 2011</a:t>
            </a:fld>
            <a:r>
              <a:rPr lang="en-GB" smtClean="0"/>
              <a:t>, E.ON, </a:t>
            </a:r>
            <a:r>
              <a:rPr lang="de-DE" smtClean="0"/>
              <a:t>Page </a:t>
            </a:r>
            <a:fld id="{9FC1FF6F-426B-472D-8930-E3369552E4FC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z="2400" b="1" u="sng" dirty="0" smtClean="0">
                <a:latin typeface="Arial" pitchFamily="34" charset="0"/>
                <a:cs typeface="Arial" pitchFamily="34" charset="0"/>
              </a:rPr>
              <a:t>Optional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 Feasibility Study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1800" dirty="0" smtClean="0">
                <a:latin typeface="Arial" pitchFamily="34" charset="0"/>
                <a:cs typeface="Arial" pitchFamily="34" charset="0"/>
              </a:rPr>
              <a:t>Customer may choose this to explore their options further.</a:t>
            </a:r>
          </a:p>
          <a:p>
            <a:pPr lvl="0"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		e.g. where multiple possible points of connection, alternative 	pipeline routes, etc.</a:t>
            </a:r>
          </a:p>
          <a:p>
            <a:pPr lvl="0"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/>
            <a:r>
              <a:rPr lang="en-GB" sz="1800" dirty="0" smtClean="0">
                <a:latin typeface="Arial" pitchFamily="34" charset="0"/>
                <a:cs typeface="Arial" pitchFamily="34" charset="0"/>
              </a:rPr>
              <a:t>Not proposed to apply specific timescales / costs here, due to ‘speculative’ nature of request.</a:t>
            </a:r>
            <a:endParaRPr lang="en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AE3BD5-F512-424D-AC47-ABF61563B86B}" type="datetime4">
              <a:rPr lang="en-GB" smtClean="0"/>
              <a:pPr>
                <a:defRPr/>
              </a:pPr>
              <a:t>29 March 2011</a:t>
            </a:fld>
            <a:r>
              <a:rPr lang="en-GB" smtClean="0"/>
              <a:t>, E.ON, </a:t>
            </a:r>
            <a:r>
              <a:rPr lang="de-DE" smtClean="0"/>
              <a:t>Page </a:t>
            </a:r>
            <a:fld id="{9FC1FF6F-426B-472D-8930-E3369552E4FC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z="2400" b="1" dirty="0" smtClean="0">
                <a:latin typeface="Arial" pitchFamily="34" charset="0"/>
                <a:cs typeface="Arial" pitchFamily="34" charset="0"/>
              </a:rPr>
              <a:t>Formal Application and Offer Process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1800" dirty="0" smtClean="0">
                <a:latin typeface="Arial" pitchFamily="34" charset="0"/>
                <a:cs typeface="Arial" pitchFamily="34" charset="0"/>
              </a:rPr>
              <a:t>Customer lodges application with NG for either a minimum connection or full connection.</a:t>
            </a:r>
          </a:p>
          <a:p>
            <a:pPr lvl="0"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1800" dirty="0" smtClean="0">
                <a:latin typeface="Arial" pitchFamily="34" charset="0"/>
                <a:cs typeface="Arial" pitchFamily="34" charset="0"/>
              </a:rPr>
              <a:t>Application fee paid by customer.</a:t>
            </a:r>
            <a:endParaRPr lang="en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AE3BD5-F512-424D-AC47-ABF61563B86B}" type="datetime4">
              <a:rPr lang="en-GB" smtClean="0"/>
              <a:pPr>
                <a:defRPr/>
              </a:pPr>
              <a:t>29 March 2011</a:t>
            </a:fld>
            <a:r>
              <a:rPr lang="en-GB" smtClean="0"/>
              <a:t>, E.ON, </a:t>
            </a:r>
            <a:r>
              <a:rPr lang="de-DE" smtClean="0"/>
              <a:t>Page </a:t>
            </a:r>
            <a:fld id="{9FC1FF6F-426B-472D-8930-E3369552E4FC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.ON White">
  <a:themeElements>
    <a:clrScheme name="Custom E.ON">
      <a:dk1>
        <a:srgbClr val="000000"/>
      </a:dk1>
      <a:lt1>
        <a:srgbClr val="FFFFFF"/>
      </a:lt1>
      <a:dk2>
        <a:srgbClr val="F5493B"/>
      </a:dk2>
      <a:lt2>
        <a:srgbClr val="D20026"/>
      </a:lt2>
      <a:accent1>
        <a:srgbClr val="F00000"/>
      </a:accent1>
      <a:accent2>
        <a:srgbClr val="901107"/>
      </a:accent2>
      <a:accent3>
        <a:srgbClr val="BFBFBF"/>
      </a:accent3>
      <a:accent4>
        <a:srgbClr val="F99189"/>
      </a:accent4>
      <a:accent5>
        <a:srgbClr val="7F7F7F"/>
      </a:accent5>
      <a:accent6>
        <a:srgbClr val="FFC3CD"/>
      </a:accent6>
      <a:hlink>
        <a:srgbClr val="AD0026"/>
      </a:hlink>
      <a:folHlink>
        <a:srgbClr val="F76B60"/>
      </a:folHlink>
    </a:clrScheme>
    <a:fontScheme name="E.ON">
      <a:majorFont>
        <a:latin typeface="Polo"/>
        <a:ea typeface=""/>
        <a:cs typeface=""/>
      </a:majorFont>
      <a:minorFont>
        <a:latin typeface="Pol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21C0A"/>
        </a:solidFill>
        <a:ln w="9525" cap="flat" cmpd="sng" algn="ctr">
          <a:solidFill>
            <a:srgbClr val="F21C0A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ol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21C0A"/>
        </a:solidFill>
        <a:ln w="9525" cap="flat" cmpd="sng" algn="ctr">
          <a:solidFill>
            <a:srgbClr val="F21C0A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olo" pitchFamily="34" charset="0"/>
          </a:defRPr>
        </a:defPPr>
      </a:lstStyle>
    </a:lnDef>
  </a:objectDefaults>
  <a:extraClrSchemeLst>
    <a:extraClrScheme>
      <a:clrScheme name="E.ON 1">
        <a:dk1>
          <a:srgbClr val="000000"/>
        </a:dk1>
        <a:lt1>
          <a:srgbClr val="FFFFFF"/>
        </a:lt1>
        <a:dk2>
          <a:srgbClr val="F5493B"/>
        </a:dk2>
        <a:lt2>
          <a:srgbClr val="D20026"/>
        </a:lt2>
        <a:accent1>
          <a:srgbClr val="7F0026"/>
        </a:accent1>
        <a:accent2>
          <a:srgbClr val="FF8F6E"/>
        </a:accent2>
        <a:accent3>
          <a:srgbClr val="FFFFFF"/>
        </a:accent3>
        <a:accent4>
          <a:srgbClr val="000000"/>
        </a:accent4>
        <a:accent5>
          <a:srgbClr val="C0AAAC"/>
        </a:accent5>
        <a:accent6>
          <a:srgbClr val="E78163"/>
        </a:accent6>
        <a:hlink>
          <a:srgbClr val="AD0026"/>
        </a:hlink>
        <a:folHlink>
          <a:srgbClr val="F76B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.ON 2">
        <a:dk1>
          <a:srgbClr val="000000"/>
        </a:dk1>
        <a:lt1>
          <a:srgbClr val="FFFFFF"/>
        </a:lt1>
        <a:dk2>
          <a:srgbClr val="969696"/>
        </a:dk2>
        <a:lt2>
          <a:srgbClr val="787878"/>
        </a:lt2>
        <a:accent1>
          <a:srgbClr val="464646"/>
        </a:accent1>
        <a:accent2>
          <a:srgbClr val="D2D2D2"/>
        </a:accent2>
        <a:accent3>
          <a:srgbClr val="FFFFFF"/>
        </a:accent3>
        <a:accent4>
          <a:srgbClr val="000000"/>
        </a:accent4>
        <a:accent5>
          <a:srgbClr val="B0B0B0"/>
        </a:accent5>
        <a:accent6>
          <a:srgbClr val="BEBEBE"/>
        </a:accent6>
        <a:hlink>
          <a:srgbClr val="5A5A5A"/>
        </a:hlink>
        <a:folHlink>
          <a:srgbClr val="B4B4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.ON 3">
        <a:dk1>
          <a:srgbClr val="000000"/>
        </a:dk1>
        <a:lt1>
          <a:srgbClr val="FFFFFF"/>
        </a:lt1>
        <a:dk2>
          <a:srgbClr val="5A5A5A"/>
        </a:dk2>
        <a:lt2>
          <a:srgbClr val="F76B60"/>
        </a:lt2>
        <a:accent1>
          <a:srgbClr val="AD0026"/>
        </a:accent1>
        <a:accent2>
          <a:srgbClr val="B4B4B4"/>
        </a:accent2>
        <a:accent3>
          <a:srgbClr val="FFFFFF"/>
        </a:accent3>
        <a:accent4>
          <a:srgbClr val="000000"/>
        </a:accent4>
        <a:accent5>
          <a:srgbClr val="D3AAAC"/>
        </a:accent5>
        <a:accent6>
          <a:srgbClr val="A3A3A3"/>
        </a:accent6>
        <a:hlink>
          <a:srgbClr val="D20026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.ON 4">
        <a:dk1>
          <a:srgbClr val="000000"/>
        </a:dk1>
        <a:lt1>
          <a:srgbClr val="FFFFFF"/>
        </a:lt1>
        <a:dk2>
          <a:srgbClr val="F21C0A"/>
        </a:dk2>
        <a:lt2>
          <a:srgbClr val="F21C0A"/>
        </a:lt2>
        <a:accent1>
          <a:srgbClr val="F21C0A"/>
        </a:accent1>
        <a:accent2>
          <a:srgbClr val="F21C0A"/>
        </a:accent2>
        <a:accent3>
          <a:srgbClr val="FFFFFF"/>
        </a:accent3>
        <a:accent4>
          <a:srgbClr val="000000"/>
        </a:accent4>
        <a:accent5>
          <a:srgbClr val="F7ABAA"/>
        </a:accent5>
        <a:accent6>
          <a:srgbClr val="DB1808"/>
        </a:accent6>
        <a:hlink>
          <a:srgbClr val="F21C0A"/>
        </a:hlink>
        <a:folHlink>
          <a:srgbClr val="F21C0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.ON 5">
        <a:dk1>
          <a:srgbClr val="000000"/>
        </a:dk1>
        <a:lt1>
          <a:srgbClr val="FFFFFF"/>
        </a:lt1>
        <a:dk2>
          <a:srgbClr val="969696"/>
        </a:dk2>
        <a:lt2>
          <a:srgbClr val="969696"/>
        </a:lt2>
        <a:accent1>
          <a:srgbClr val="969696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878787"/>
        </a:accent6>
        <a:hlink>
          <a:srgbClr val="969696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E.ON White</Template>
  <TotalTime>0</TotalTime>
  <Words>975</Words>
  <Application>Microsoft Office PowerPoint</Application>
  <PresentationFormat>On-screen Show (4:3)</PresentationFormat>
  <Paragraphs>168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E.ON White</vt:lpstr>
      <vt:lpstr>UNC Modification Proposal 0373</vt:lpstr>
      <vt:lpstr>Overview</vt:lpstr>
      <vt:lpstr>History: Modification Proposal 0273</vt:lpstr>
      <vt:lpstr>Summary of Issues with current NTS connections process</vt:lpstr>
      <vt:lpstr>AEP Connections Workgroup</vt:lpstr>
      <vt:lpstr>Slide 6</vt:lpstr>
      <vt:lpstr>Initial discussions </vt:lpstr>
      <vt:lpstr>Optional Feasibility Study </vt:lpstr>
      <vt:lpstr>Formal Application and Offer Process</vt:lpstr>
      <vt:lpstr>Application and Offer Process: Minimum Connection </vt:lpstr>
      <vt:lpstr>Application and Offer Process: Full Connection  </vt:lpstr>
      <vt:lpstr>Format of Offer </vt:lpstr>
      <vt:lpstr>“Price”</vt:lpstr>
      <vt:lpstr>“Program” </vt:lpstr>
      <vt:lpstr>“Layout” </vt:lpstr>
      <vt:lpstr>Customer 3 month Acceptance Period </vt:lpstr>
      <vt:lpstr>Customer Revisions to Applications </vt:lpstr>
      <vt:lpstr>Modification Proposal 0373</vt:lpstr>
      <vt:lpstr>Refinements of Straw man</vt:lpstr>
    </vt:vector>
  </TitlesOfParts>
  <Company>E.ON IS GmbH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 Modification Proposal 0373</dc:title>
  <dc:creator>R7519</dc:creator>
  <cp:lastModifiedBy>R7519</cp:lastModifiedBy>
  <cp:revision>8</cp:revision>
  <dcterms:created xsi:type="dcterms:W3CDTF">2011-03-29T12:31:26Z</dcterms:created>
  <dcterms:modified xsi:type="dcterms:W3CDTF">2011-03-29T14:22:21Z</dcterms:modified>
</cp:coreProperties>
</file>