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Lst>
  <p:handoutMasterIdLst>
    <p:handoutMasterId r:id="rId13"/>
  </p:handoutMasterIdLst>
  <p:sldIdLst>
    <p:sldId id="277" r:id="rId5"/>
    <p:sldId id="283" r:id="rId6"/>
    <p:sldId id="280" r:id="rId7"/>
    <p:sldId id="284" r:id="rId8"/>
    <p:sldId id="285" r:id="rId9"/>
    <p:sldId id="281" r:id="rId10"/>
    <p:sldId id="278" r:id="rId11"/>
    <p:sldId id="279" r:id="rId12"/>
  </p:sldIdLst>
  <p:sldSz cx="9144000" cy="6858000" type="screen4x3"/>
  <p:notesSz cx="6797675" cy="9928225"/>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232A"/>
    <a:srgbClr val="1D3E61"/>
    <a:srgbClr val="68AEE0"/>
    <a:srgbClr val="3E5AA8"/>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Objects="1">
      <p:cViewPr varScale="1">
        <p:scale>
          <a:sx n="74" d="100"/>
          <a:sy n="74" d="100"/>
        </p:scale>
        <p:origin x="-126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Objects="1">
      <p:cViewPr varScale="1">
        <p:scale>
          <a:sx n="59" d="100"/>
          <a:sy n="59" d="100"/>
        </p:scale>
        <p:origin x="-165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04/10/2017</a:t>
            </a:fld>
            <a:endParaRPr lang="en-GB"/>
          </a:p>
        </p:txBody>
      </p:sp>
      <p:sp>
        <p:nvSpPr>
          <p:cNvPr id="65540" name="Rectangle 4"/>
          <p:cNvSpPr>
            <a:spLocks noGrp="1" noChangeArrowheads="1"/>
          </p:cNvSpPr>
          <p:nvPr>
            <p:ph type="ftr" sz="quarter" idx="2"/>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849688"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4221832"/>
            <a:ext cx="9144000" cy="129540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smtClean="0"/>
              <a:t>Click to edit Master title style</a:t>
            </a:r>
          </a:p>
        </p:txBody>
      </p:sp>
      <p:sp>
        <p:nvSpPr>
          <p:cNvPr id="16390" name="Rectangle 6"/>
          <p:cNvSpPr>
            <a:spLocks noGrp="1" noChangeArrowheads="1"/>
          </p:cNvSpPr>
          <p:nvPr>
            <p:ph type="subTitle" sz="quarter" idx="1"/>
          </p:nvPr>
        </p:nvSpPr>
        <p:spPr>
          <a:xfrm>
            <a:off x="0" y="5013176"/>
            <a:ext cx="9144000" cy="1275432"/>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2493392"/>
            <a:ext cx="7772400" cy="893763"/>
          </a:xfrm>
        </p:spPr>
        <p:txBody>
          <a:bodyPr/>
          <a:lstStyle>
            <a:lvl1pPr algn="ctr">
              <a:defRPr sz="3600">
                <a:solidFill>
                  <a:srgbClr val="68AEE0"/>
                </a:solidFill>
              </a:defRPr>
            </a:lvl1pPr>
          </a:lstStyle>
          <a:p>
            <a:pPr lvl="0"/>
            <a:r>
              <a:rPr lang="en-GB" noProof="0" dirty="0" smtClean="0"/>
              <a:t>Click to edit Master title style</a:t>
            </a:r>
          </a:p>
        </p:txBody>
      </p:sp>
      <p:sp>
        <p:nvSpPr>
          <p:cNvPr id="102407" name="Rectangle 7"/>
          <p:cNvSpPr>
            <a:spLocks noGrp="1" noChangeArrowheads="1"/>
          </p:cNvSpPr>
          <p:nvPr>
            <p:ph type="subTitle" sz="quarter" idx="1"/>
          </p:nvPr>
        </p:nvSpPr>
        <p:spPr>
          <a:xfrm>
            <a:off x="1411560" y="3356992"/>
            <a:ext cx="6400800" cy="792163"/>
          </a:xfrm>
        </p:spPr>
        <p:txBody>
          <a:bodyPr/>
          <a:lstStyle>
            <a:lvl1pPr marL="0" indent="0" algn="ctr">
              <a:buFontTx/>
              <a:buNone/>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56480"/>
            <a:ext cx="8688388" cy="965200"/>
          </a:xfrm>
        </p:spPr>
        <p:txBody>
          <a:bodyPr/>
          <a:lstStyle>
            <a:lvl1pPr algn="l">
              <a:defRPr sz="3000">
                <a:solidFill>
                  <a:srgbClr val="1D3E6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 y="908720"/>
            <a:ext cx="8686800" cy="46085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7151"/>
            <a:ext cx="8688388" cy="9652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Master title style</a:t>
            </a:r>
          </a:p>
        </p:txBody>
      </p:sp>
      <p:sp>
        <p:nvSpPr>
          <p:cNvPr id="1027" name="Rectangle 9"/>
          <p:cNvSpPr>
            <a:spLocks noGrp="1" noChangeArrowheads="1"/>
          </p:cNvSpPr>
          <p:nvPr>
            <p:ph type="body" idx="1"/>
          </p:nvPr>
        </p:nvSpPr>
        <p:spPr bwMode="auto">
          <a:xfrm>
            <a:off x="228600" y="908051"/>
            <a:ext cx="8686800"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375" name="Rectangle 15"/>
          <p:cNvSpPr>
            <a:spLocks noGrp="1" noChangeArrowheads="1"/>
          </p:cNvSpPr>
          <p:nvPr>
            <p:ph type="ftr" sz="quarter" idx="3"/>
          </p:nvPr>
        </p:nvSpPr>
        <p:spPr bwMode="auto">
          <a:xfrm>
            <a:off x="2565401" y="6308726"/>
            <a:ext cx="4200525" cy="17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6234113"/>
            <a:ext cx="76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timing>
    <p:tnLst>
      <p:par>
        <p:cTn id="1" dur="indefinite" restart="never" nodeType="tmRoot"/>
      </p:par>
    </p:tnLst>
  </p:timing>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sz="quarter"/>
          </p:nvPr>
        </p:nvSpPr>
        <p:spPr>
          <a:xfrm>
            <a:off x="0" y="3573760"/>
            <a:ext cx="9144000" cy="1295400"/>
          </a:xfrm>
        </p:spPr>
        <p:txBody>
          <a:bodyPr/>
          <a:lstStyle/>
          <a:p>
            <a:r>
              <a:rPr lang="en-GB" dirty="0" smtClean="0">
                <a:solidFill>
                  <a:srgbClr val="3E5AA8"/>
                </a:solidFill>
              </a:rPr>
              <a:t>DSC Change Governance Review Group</a:t>
            </a:r>
          </a:p>
        </p:txBody>
      </p:sp>
      <p:sp>
        <p:nvSpPr>
          <p:cNvPr id="4099" name="Subtitle 2"/>
          <p:cNvSpPr>
            <a:spLocks noGrp="1"/>
          </p:cNvSpPr>
          <p:nvPr>
            <p:ph type="subTitle" sz="quarter" idx="1"/>
          </p:nvPr>
        </p:nvSpPr>
        <p:spPr>
          <a:xfrm>
            <a:off x="0" y="4865720"/>
            <a:ext cx="9144000" cy="771525"/>
          </a:xfrm>
        </p:spPr>
        <p:txBody>
          <a:bodyPr/>
          <a:lstStyle/>
          <a:p>
            <a:r>
              <a:rPr lang="en-GB" dirty="0" smtClean="0">
                <a:solidFill>
                  <a:srgbClr val="3E5AA8"/>
                </a:solidFill>
              </a:rPr>
              <a:t>End to End Change Process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Proposed process for Change.</a:t>
            </a:r>
            <a:endParaRPr lang="en-GB" dirty="0"/>
          </a:p>
        </p:txBody>
      </p:sp>
      <p:sp>
        <p:nvSpPr>
          <p:cNvPr id="5" name="Content Placeholder 4"/>
          <p:cNvSpPr>
            <a:spLocks noGrp="1"/>
          </p:cNvSpPr>
          <p:nvPr>
            <p:ph idx="1"/>
          </p:nvPr>
        </p:nvSpPr>
        <p:spPr/>
        <p:txBody>
          <a:bodyPr/>
          <a:lstStyle/>
          <a:p>
            <a:r>
              <a:rPr lang="en-GB" dirty="0" smtClean="0"/>
              <a:t>Refer to process </a:t>
            </a:r>
            <a:r>
              <a:rPr lang="en-GB" dirty="0" smtClean="0"/>
              <a:t>map</a:t>
            </a:r>
          </a:p>
          <a:p>
            <a:endParaRPr lang="en-GB" dirty="0"/>
          </a:p>
          <a:p>
            <a:endParaRPr lang="en-GB" dirty="0"/>
          </a:p>
        </p:txBody>
      </p:sp>
    </p:spTree>
    <p:extLst>
      <p:ext uri="{BB962C8B-B14F-4D97-AF65-F5344CB8AC3E}">
        <p14:creationId xmlns:p14="http://schemas.microsoft.com/office/powerpoint/2010/main" val="1186031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Recommendations</a:t>
            </a:r>
            <a:endParaRPr lang="en-GB" dirty="0"/>
          </a:p>
        </p:txBody>
      </p:sp>
      <p:sp>
        <p:nvSpPr>
          <p:cNvPr id="5" name="Content Placeholder 4"/>
          <p:cNvSpPr>
            <a:spLocks noGrp="1"/>
          </p:cNvSpPr>
          <p:nvPr>
            <p:ph idx="1"/>
          </p:nvPr>
        </p:nvSpPr>
        <p:spPr/>
        <p:txBody>
          <a:bodyPr/>
          <a:lstStyle/>
          <a:p>
            <a:r>
              <a:rPr lang="en-GB" dirty="0" smtClean="0"/>
              <a:t>Following first DSC Change Committee governance sub group meeting, following discussion and further review of the process, the following changes are recommended:</a:t>
            </a:r>
          </a:p>
          <a:p>
            <a:endParaRPr lang="en-GB" dirty="0" smtClean="0"/>
          </a:p>
          <a:p>
            <a:r>
              <a:rPr lang="en-GB" dirty="0" smtClean="0"/>
              <a:t>Separate </a:t>
            </a:r>
            <a:r>
              <a:rPr lang="en-GB" dirty="0" smtClean="0"/>
              <a:t>out ROM to be a stand-alone process</a:t>
            </a:r>
          </a:p>
          <a:p>
            <a:endParaRPr lang="en-GB" dirty="0" smtClean="0"/>
          </a:p>
          <a:p>
            <a:r>
              <a:rPr lang="en-GB" dirty="0" smtClean="0"/>
              <a:t>DSC </a:t>
            </a:r>
            <a:r>
              <a:rPr lang="en-GB" dirty="0" smtClean="0"/>
              <a:t>Change Committee can request for an EQR and BER during the Modification development process.</a:t>
            </a:r>
          </a:p>
          <a:p>
            <a:endParaRPr lang="en-GB" dirty="0" smtClean="0"/>
          </a:p>
          <a:p>
            <a:endParaRPr lang="en-GB" dirty="0"/>
          </a:p>
        </p:txBody>
      </p:sp>
    </p:spTree>
    <p:extLst>
      <p:ext uri="{BB962C8B-B14F-4D97-AF65-F5344CB8AC3E}">
        <p14:creationId xmlns:p14="http://schemas.microsoft.com/office/powerpoint/2010/main" val="612085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Considerations - EQR Stage</a:t>
            </a:r>
            <a:endParaRPr lang="en-GB" dirty="0"/>
          </a:p>
        </p:txBody>
      </p:sp>
      <p:sp>
        <p:nvSpPr>
          <p:cNvPr id="3" name="Content Placeholder 2"/>
          <p:cNvSpPr>
            <a:spLocks noGrp="1"/>
          </p:cNvSpPr>
          <p:nvPr>
            <p:ph idx="1"/>
          </p:nvPr>
        </p:nvSpPr>
        <p:spPr/>
        <p:txBody>
          <a:bodyPr/>
          <a:lstStyle/>
          <a:p>
            <a:r>
              <a:rPr lang="en-GB" dirty="0" smtClean="0"/>
              <a:t>Following production of EQR for Change Committee must adhere to CMP 4.6.12 to ensure EQR and Change Proposal do not lapse.</a:t>
            </a:r>
          </a:p>
          <a:p>
            <a:r>
              <a:rPr lang="en-GB" dirty="0" smtClean="0"/>
              <a:t>Upon approval of EQR meet requirements of 4.6.15 but consideration to 4.6.15 (b) as would not want to amend Specific Service Change Charge Annex until such time as MOD is approved for implementation</a:t>
            </a:r>
          </a:p>
          <a:p>
            <a:r>
              <a:rPr lang="en-GB" dirty="0" smtClean="0"/>
              <a:t>What happens with MOD process if Change Committee do not approve EQR??</a:t>
            </a:r>
            <a:endParaRPr lang="en-GB" dirty="0"/>
          </a:p>
        </p:txBody>
      </p:sp>
    </p:spTree>
    <p:extLst>
      <p:ext uri="{BB962C8B-B14F-4D97-AF65-F5344CB8AC3E}">
        <p14:creationId xmlns:p14="http://schemas.microsoft.com/office/powerpoint/2010/main" val="3461277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Considerations </a:t>
            </a:r>
            <a:r>
              <a:rPr lang="en-GB" dirty="0"/>
              <a:t>- </a:t>
            </a:r>
            <a:r>
              <a:rPr lang="en-GB" dirty="0" smtClean="0"/>
              <a:t>BER </a:t>
            </a:r>
            <a:r>
              <a:rPr lang="en-GB" dirty="0"/>
              <a:t>Stage</a:t>
            </a:r>
          </a:p>
        </p:txBody>
      </p:sp>
      <p:sp>
        <p:nvSpPr>
          <p:cNvPr id="3" name="Content Placeholder 2"/>
          <p:cNvSpPr>
            <a:spLocks noGrp="1"/>
          </p:cNvSpPr>
          <p:nvPr>
            <p:ph idx="1"/>
          </p:nvPr>
        </p:nvSpPr>
        <p:spPr/>
        <p:txBody>
          <a:bodyPr/>
          <a:lstStyle/>
          <a:p>
            <a:r>
              <a:rPr lang="en-GB" dirty="0" smtClean="0"/>
              <a:t>Change Management Committee to consider how manage approval so BER? Could vote to postpone approval until a later meeting (when MOD has been approved (or not)) CMP 4.6.17. Must make a clear decision how to proceed or BER will lapse, CMP 4.6.18.</a:t>
            </a:r>
          </a:p>
          <a:p>
            <a:r>
              <a:rPr lang="en-GB" dirty="0"/>
              <a:t>BER approval stage </a:t>
            </a:r>
            <a:r>
              <a:rPr lang="en-GB" dirty="0" smtClean="0"/>
              <a:t>will always be after </a:t>
            </a:r>
            <a:r>
              <a:rPr lang="en-GB" dirty="0"/>
              <a:t>MOD decision and </a:t>
            </a:r>
            <a:r>
              <a:rPr lang="en-GB" dirty="0" smtClean="0"/>
              <a:t>BER may </a:t>
            </a:r>
            <a:r>
              <a:rPr lang="en-GB" dirty="0"/>
              <a:t>need to be amended following MOD </a:t>
            </a:r>
            <a:r>
              <a:rPr lang="en-GB" dirty="0" smtClean="0"/>
              <a:t>decision?</a:t>
            </a:r>
            <a:endParaRPr lang="en-GB" dirty="0"/>
          </a:p>
          <a:p>
            <a:endParaRPr lang="en-GB" dirty="0" smtClean="0"/>
          </a:p>
          <a:p>
            <a:endParaRPr lang="en-GB" dirty="0" smtClean="0"/>
          </a:p>
        </p:txBody>
      </p:sp>
    </p:spTree>
    <p:extLst>
      <p:ext uri="{BB962C8B-B14F-4D97-AF65-F5344CB8AC3E}">
        <p14:creationId xmlns:p14="http://schemas.microsoft.com/office/powerpoint/2010/main" val="998323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Considerations Cont’d</a:t>
            </a:r>
            <a:r>
              <a:rPr lang="en-GB" dirty="0" smtClean="0"/>
              <a:t>	</a:t>
            </a:r>
            <a:endParaRPr lang="en-GB" dirty="0"/>
          </a:p>
        </p:txBody>
      </p:sp>
      <p:sp>
        <p:nvSpPr>
          <p:cNvPr id="3" name="Content Placeholder 2"/>
          <p:cNvSpPr>
            <a:spLocks noGrp="1"/>
          </p:cNvSpPr>
          <p:nvPr>
            <p:ph idx="1"/>
          </p:nvPr>
        </p:nvSpPr>
        <p:spPr>
          <a:xfrm>
            <a:off x="225425" y="926852"/>
            <a:ext cx="8686800" cy="5022428"/>
          </a:xfrm>
        </p:spPr>
        <p:txBody>
          <a:bodyPr/>
          <a:lstStyle/>
          <a:p>
            <a:r>
              <a:rPr lang="en-GB" dirty="0" smtClean="0"/>
              <a:t>What if an alternate Modification is raised?</a:t>
            </a:r>
          </a:p>
          <a:p>
            <a:r>
              <a:rPr lang="en-GB" dirty="0" smtClean="0"/>
              <a:t>Should MOD Process </a:t>
            </a:r>
            <a:r>
              <a:rPr lang="en-GB" dirty="0" smtClean="0"/>
              <a:t>recommend </a:t>
            </a:r>
            <a:r>
              <a:rPr lang="en-GB" dirty="0" smtClean="0"/>
              <a:t>a </a:t>
            </a:r>
            <a:r>
              <a:rPr lang="en-GB" dirty="0" smtClean="0"/>
              <a:t>release date </a:t>
            </a:r>
            <a:r>
              <a:rPr lang="en-GB" dirty="0" smtClean="0"/>
              <a:t>rather than implementation date, or both</a:t>
            </a:r>
            <a:r>
              <a:rPr lang="en-GB" dirty="0" smtClean="0"/>
              <a:t>? Early indication of congestion.</a:t>
            </a:r>
            <a:endParaRPr lang="en-GB" dirty="0" smtClean="0"/>
          </a:p>
          <a:p>
            <a:r>
              <a:rPr lang="en-GB" dirty="0" smtClean="0"/>
              <a:t>Should all systems impacting Modifications follow the process or Change Committee decision??  </a:t>
            </a:r>
            <a:endParaRPr lang="en-GB" dirty="0" smtClean="0"/>
          </a:p>
          <a:p>
            <a:r>
              <a:rPr lang="en-GB" dirty="0" smtClean="0"/>
              <a:t>Consideration, and </a:t>
            </a:r>
            <a:r>
              <a:rPr lang="en-GB" dirty="0" smtClean="0"/>
              <a:t>possible change to section 4.8.5(c) &amp; (d) of the DSC Change Management </a:t>
            </a:r>
            <a:r>
              <a:rPr lang="en-GB" dirty="0" smtClean="0"/>
              <a:t>procedures (reference 4.8.7).</a:t>
            </a:r>
          </a:p>
          <a:p>
            <a:r>
              <a:rPr lang="en-GB" dirty="0" smtClean="0"/>
              <a:t>Costs associated with production of EQR and BER (refer to CMP 4.8.6 (c))</a:t>
            </a:r>
            <a:endParaRPr lang="en-GB" dirty="0" smtClean="0"/>
          </a:p>
          <a:p>
            <a:endParaRPr lang="en-GB" dirty="0" smtClean="0"/>
          </a:p>
          <a:p>
            <a:endParaRPr lang="en-GB" dirty="0"/>
          </a:p>
        </p:txBody>
      </p:sp>
    </p:spTree>
    <p:extLst>
      <p:ext uri="{BB962C8B-B14F-4D97-AF65-F5344CB8AC3E}">
        <p14:creationId xmlns:p14="http://schemas.microsoft.com/office/powerpoint/2010/main" val="3208256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5425" y="0"/>
            <a:ext cx="8688388" cy="908049"/>
          </a:xfrm>
        </p:spPr>
        <p:txBody>
          <a:bodyPr/>
          <a:lstStyle/>
          <a:p>
            <a:r>
              <a:rPr lang="en-GB" dirty="0" smtClean="0"/>
              <a:t>Assumptions</a:t>
            </a:r>
          </a:p>
        </p:txBody>
      </p:sp>
      <p:sp>
        <p:nvSpPr>
          <p:cNvPr id="6147" name="Content Placeholder 2"/>
          <p:cNvSpPr>
            <a:spLocks noGrp="1"/>
          </p:cNvSpPr>
          <p:nvPr>
            <p:ph idx="1"/>
          </p:nvPr>
        </p:nvSpPr>
        <p:spPr>
          <a:xfrm>
            <a:off x="228600" y="908051"/>
            <a:ext cx="8686800" cy="4608513"/>
          </a:xfrm>
        </p:spPr>
        <p:txBody>
          <a:bodyPr/>
          <a:lstStyle/>
          <a:p>
            <a:pPr>
              <a:buFontTx/>
              <a:buChar char="-"/>
            </a:pPr>
            <a:r>
              <a:rPr lang="en-GB" dirty="0" smtClean="0"/>
              <a:t>The ‘Code Administrator’ or ‘Modification Proposer’ will raise the Change proposal to </a:t>
            </a:r>
            <a:r>
              <a:rPr lang="en-GB" dirty="0" err="1" smtClean="0"/>
              <a:t>ChMC</a:t>
            </a:r>
            <a:endParaRPr lang="en-GB" dirty="0" smtClean="0"/>
          </a:p>
          <a:p>
            <a:pPr>
              <a:buFontTx/>
              <a:buChar char="-"/>
            </a:pPr>
            <a:r>
              <a:rPr lang="en-GB" dirty="0" smtClean="0"/>
              <a:t>Only Change Management Committee can be request EQR/BER during the MOD development </a:t>
            </a:r>
            <a:r>
              <a:rPr lang="en-GB" dirty="0" smtClean="0"/>
              <a:t>process (unless requested under CMP 4.8 by other parties)</a:t>
            </a:r>
            <a:endParaRPr lang="en-GB" dirty="0" smtClean="0"/>
          </a:p>
          <a:p>
            <a:pPr>
              <a:buFontTx/>
              <a:buChar char="-"/>
            </a:pPr>
            <a:r>
              <a:rPr lang="en-GB" dirty="0" smtClean="0"/>
              <a:t>The Committee will make all decisions required for the EQR as per section 4.6.15 of the Change Management Procedures</a:t>
            </a:r>
          </a:p>
          <a:p>
            <a:pPr>
              <a:buFontTx/>
              <a:buChar char="-"/>
            </a:pPr>
            <a:r>
              <a:rPr lang="en-GB" dirty="0" smtClean="0"/>
              <a:t>Other provisions stated in CMP 4.8.6 stand</a:t>
            </a:r>
          </a:p>
          <a:p>
            <a:pPr>
              <a:buFontTx/>
              <a:buChar char="-"/>
            </a:pPr>
            <a:r>
              <a:rPr lang="en-GB" dirty="0" smtClean="0"/>
              <a:t>Sufficient information/requirements in the MOD to produce an EQR</a:t>
            </a:r>
            <a:endParaRPr lang="en-GB" dirty="0" smtClean="0"/>
          </a:p>
          <a:p>
            <a:pPr>
              <a:buFontTx/>
              <a:buChar char="-"/>
            </a:pPr>
            <a:endParaRPr lang="en-GB"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Next Steps</a:t>
            </a:r>
            <a:endParaRPr lang="en-GB" dirty="0"/>
          </a:p>
        </p:txBody>
      </p:sp>
      <p:sp>
        <p:nvSpPr>
          <p:cNvPr id="3" name="Content Placeholder 2"/>
          <p:cNvSpPr>
            <a:spLocks noGrp="1"/>
          </p:cNvSpPr>
          <p:nvPr>
            <p:ph idx="1"/>
          </p:nvPr>
        </p:nvSpPr>
        <p:spPr/>
        <p:txBody>
          <a:bodyPr/>
          <a:lstStyle/>
          <a:p>
            <a:r>
              <a:rPr lang="en-GB" dirty="0" smtClean="0"/>
              <a:t>Agree process to recover EQR/BER costs if a MOD does not progress/get approved (stranded costs) – refer to 4.8.6</a:t>
            </a:r>
          </a:p>
          <a:p>
            <a:r>
              <a:rPr lang="en-GB" dirty="0" smtClean="0"/>
              <a:t>With release based delivery moving forward will BER’s be needed for each </a:t>
            </a:r>
            <a:r>
              <a:rPr lang="en-GB" dirty="0" smtClean="0"/>
              <a:t>MOD/CP or expect 1 BER per release</a:t>
            </a:r>
            <a:endParaRPr lang="en-GB" dirty="0" smtClean="0"/>
          </a:p>
          <a:p>
            <a:r>
              <a:rPr lang="en-GB" dirty="0" smtClean="0"/>
              <a:t>Process to </a:t>
            </a:r>
            <a:r>
              <a:rPr lang="en-GB" dirty="0" smtClean="0"/>
              <a:t>develop </a:t>
            </a:r>
            <a:r>
              <a:rPr lang="en-GB" dirty="0" smtClean="0"/>
              <a:t>the technical solution to progress to BER (sufficient requirements in place</a:t>
            </a:r>
            <a:r>
              <a:rPr lang="en-GB" dirty="0" smtClean="0"/>
              <a:t>), who and in what group?</a:t>
            </a:r>
            <a:endParaRPr lang="en-GB" dirty="0" smtClean="0"/>
          </a:p>
          <a:p>
            <a:r>
              <a:rPr lang="en-GB" dirty="0" smtClean="0"/>
              <a:t>Considerations to  DSC Change Management Procedures 	- 4.6.18 – will have to agree as per 4.16.7 (c) </a:t>
            </a:r>
          </a:p>
          <a:p>
            <a:r>
              <a:rPr lang="en-GB" dirty="0" smtClean="0"/>
              <a:t>Assessment of the Modification Rules to ensure proposals are not in conflict with rules</a:t>
            </a:r>
            <a:r>
              <a:rPr lang="en-GB" dirty="0" smtClean="0"/>
              <a:t>.</a:t>
            </a:r>
          </a:p>
          <a:p>
            <a:r>
              <a:rPr lang="en-GB" dirty="0" smtClean="0"/>
              <a:t>What happens to MOD process if Change Committee do not approve EQR / BER?</a:t>
            </a:r>
            <a:endParaRPr lang="en-GB" dirty="0"/>
          </a:p>
        </p:txBody>
      </p:sp>
    </p:spTree>
    <p:extLst>
      <p:ext uri="{BB962C8B-B14F-4D97-AF65-F5344CB8AC3E}">
        <p14:creationId xmlns:p14="http://schemas.microsoft.com/office/powerpoint/2010/main" val="907326592"/>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C027A3842200A4881B078E78C741B39" ma:contentTypeVersion="3" ma:contentTypeDescription="Create a new document." ma:contentTypeScope="" ma:versionID="6fb8bd99a2b914b1d1dd27695f53efc1">
  <xsd:schema xmlns:xsd="http://www.w3.org/2001/XMLSchema" xmlns:p="http://schemas.microsoft.com/office/2006/metadata/properties" xmlns:ns2="2a985eae-c12e-416e-9833-85f34b1ee04e" targetNamespace="http://schemas.microsoft.com/office/2006/metadata/properties" ma:root="true" ma:fieldsID="5b9596359f36dd66c11bae1f87653c13" ns2:_="">
    <xsd:import namespace="2a985eae-c12e-416e-9833-85f34b1ee04e"/>
    <xsd:element name="properties">
      <xsd:complexType>
        <xsd:sequence>
          <xsd:element name="documentManagement">
            <xsd:complexType>
              <xsd:all>
                <xsd:element ref="ns2:Department"/>
                <xsd:element ref="ns2:Tags"/>
                <xsd:element ref="ns2:Image_x0020_Group" minOccurs="0"/>
              </xsd:all>
            </xsd:complexType>
          </xsd:element>
        </xsd:sequence>
      </xsd:complexType>
    </xsd:element>
  </xsd:schema>
  <xsd:schema xmlns:xsd="http://www.w3.org/2001/XMLSchema" xmlns:dms="http://schemas.microsoft.com/office/2006/documentManagement/types" targetNamespace="2a985eae-c12e-416e-9833-85f34b1ee04e" elementFormDefault="qualified">
    <xsd:import namespace="http://schemas.microsoft.com/office/2006/documentManagement/types"/>
    <xsd:element name="Department" ma:index="8" ma:displayName="Department" ma:default="Other" ma:description="Please enter the department that this document is relevant to" ma:format="Dropdown" ma:internalName="Department">
      <xsd:simpleType>
        <xsd:restriction base="dms:Choice">
          <xsd:enumeration value="Archive"/>
          <xsd:enumeration value="BCM"/>
          <xsd:enumeration value="Communications"/>
          <xsd:enumeration value="CSR"/>
          <xsd:enumeration value="Operations"/>
          <xsd:enumeration value="Finance &amp; Business Services"/>
          <xsd:enumeration value="Finance (Reporting)"/>
          <xsd:enumeration value="Human Resources"/>
          <xsd:enumeration value="Legal &amp; Compliance"/>
          <xsd:enumeration value="Our Business"/>
          <xsd:enumeration value="Projects &amp; Change"/>
          <xsd:enumeration value="Strategy &amp; Development"/>
          <xsd:enumeration value="UNISON"/>
          <xsd:enumeration value="Other"/>
          <xsd:enumeration value="Images"/>
        </xsd:restriction>
      </xsd:simpleType>
    </xsd:element>
    <xsd:element name="Tags" ma:index="9" ma:displayName="Publishing Location" ma:description="Primary page to be published on" ma:format="Hyperlink" ma:internalName="Tags">
      <xsd:complexType>
        <xsd:complexContent>
          <xsd:extension base="dms:URL">
            <xsd:sequence>
              <xsd:element name="Url" type="dms:ValidUrl"/>
              <xsd:element name="Description" type="xsd:string"/>
            </xsd:sequence>
          </xsd:extension>
        </xsd:complexContent>
      </xsd:complexType>
    </xsd:element>
    <xsd:element name="Image_x0020_Group" ma:index="10" nillable="true" ma:displayName="Group" ma:default="Document" ma:format="Dropdown" ma:internalName="Image_x0020_Group">
      <xsd:simpleType>
        <xsd:restriction base="dms:Choice">
          <xsd:enumeration value="Document"/>
          <xsd:enumeration value="Form"/>
          <xsd:enumeration value="Newsletter"/>
          <xsd:enumeration value="Staff"/>
          <xsd:enumeration value="Clipart"/>
          <xsd:enumeration value="Logo"/>
          <xsd:enumeration value="Background"/>
          <xsd:enumeration value="Charit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gs xmlns="2a985eae-c12e-416e-9833-85f34b1ee04e">
      <Url>http://infonet2/sites/XOServe/Pages/Our_Business_CorporateIdentity.aspx</Url>
      <Description>Corporate Identity</Description>
    </Tags>
    <Image_x0020_Group xmlns="2a985eae-c12e-416e-9833-85f34b1ee04e">Document</Image_x0020_Group>
    <Department xmlns="2a985eae-c12e-416e-9833-85f34b1ee04e">Communications</Department>
  </documentManagement>
</p:properties>
</file>

<file path=customXml/itemProps1.xml><?xml version="1.0" encoding="utf-8"?>
<ds:datastoreItem xmlns:ds="http://schemas.openxmlformats.org/officeDocument/2006/customXml" ds:itemID="{48BF2A29-2C2F-44EF-BF41-193292EB7AF0}">
  <ds:schemaRefs>
    <ds:schemaRef ds:uri="http://schemas.microsoft.com/sharepoint/v3/contenttype/forms"/>
  </ds:schemaRefs>
</ds:datastoreItem>
</file>

<file path=customXml/itemProps2.xml><?xml version="1.0" encoding="utf-8"?>
<ds:datastoreItem xmlns:ds="http://schemas.openxmlformats.org/officeDocument/2006/customXml" ds:itemID="{BC7852B6-C231-462B-AC9A-6F2190470C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985eae-c12e-416e-9833-85f34b1ee04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F8545E1A-EA83-463B-B744-ADE3D05E8049}">
  <ds:schemaRefs>
    <ds:schemaRef ds:uri="http://purl.org/dc/terms/"/>
    <ds:schemaRef ds:uri="http://purl.org/dc/elements/1.1/"/>
    <ds:schemaRef ds:uri="2a985eae-c12e-416e-9833-85f34b1ee04e"/>
    <ds:schemaRef ds:uri="http://schemas.microsoft.com/office/2006/documentManagement/types"/>
    <ds:schemaRef ds:uri="http://purl.org/dc/dcmitype/"/>
    <ds:schemaRef ds:uri="http://schemas.openxmlformats.org/package/2006/metadata/core-properties"/>
    <ds:schemaRef ds:uri="http://schemas.microsoft.com/office/2006/metadata/properties"/>
    <ds:schemaRef ds:uri="http://www.w3.org/XML/1998/namespace"/>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3744</TotalTime>
  <Words>444</Words>
  <Application>Microsoft Office PowerPoint</Application>
  <PresentationFormat>On-screen Show (4:3)</PresentationFormat>
  <Paragraphs>36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xoserve templates</vt:lpstr>
      <vt:lpstr>DSC Change Governance Review Group</vt:lpstr>
      <vt:lpstr>Proposed process for Change.</vt:lpstr>
      <vt:lpstr>Recommendations</vt:lpstr>
      <vt:lpstr>Considerations - EQR Stage</vt:lpstr>
      <vt:lpstr>Considerations - BER Stage</vt:lpstr>
      <vt:lpstr>Considerations Cont’d </vt:lpstr>
      <vt:lpstr>Assumptions</vt:lpstr>
      <vt:lpstr>Next Steps</vt:lpstr>
    </vt:vector>
  </TitlesOfParts>
  <Company>DC Freelance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National Grid</cp:lastModifiedBy>
  <cp:revision>121</cp:revision>
  <dcterms:created xsi:type="dcterms:W3CDTF">2011-09-20T14:58:41Z</dcterms:created>
  <dcterms:modified xsi:type="dcterms:W3CDTF">2017-10-04T14:26:14Z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AdHocReviewCycleID">
    <vt:i4>1241123974</vt:i4>
  </property>
  <property fmtid="{D5CDD505-2E9C-101B-9397-08002B2CF9AE}" pid="4" name="_NewReviewCycle">
    <vt:lpwstr/>
  </property>
  <property fmtid="{D5CDD505-2E9C-101B-9397-08002B2CF9AE}" pid="5" name="_EmailSubject">
    <vt:lpwstr>governance review meeting</vt:lpwstr>
  </property>
  <property fmtid="{D5CDD505-2E9C-101B-9397-08002B2CF9AE}" pid="6" name="_AuthorEmail">
    <vt:lpwstr>emma.smith@xoserve.com</vt:lpwstr>
  </property>
  <property fmtid="{D5CDD505-2E9C-101B-9397-08002B2CF9AE}" pid="7" name="_AuthorEmailDisplayName">
    <vt:lpwstr>Smith, Emma</vt:lpwstr>
  </property>
  <property fmtid="{D5CDD505-2E9C-101B-9397-08002B2CF9AE}" pid="8" name="ContentTypeId">
    <vt:lpwstr>0x010100EC027A3842200A4881B078E78C741B39</vt:lpwstr>
  </property>
  <property fmtid="{D5CDD505-2E9C-101B-9397-08002B2CF9AE}" pid="9" name="_PreviousAdHocReviewCycleID">
    <vt:i4>353395353</vt:i4>
  </property>
</Properties>
</file>