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3"/>
  </p:notesMasterIdLst>
  <p:handoutMasterIdLst>
    <p:handoutMasterId r:id="rId14"/>
  </p:handoutMasterIdLst>
  <p:sldIdLst>
    <p:sldId id="277" r:id="rId5"/>
    <p:sldId id="307" r:id="rId6"/>
    <p:sldId id="308" r:id="rId7"/>
    <p:sldId id="306" r:id="rId8"/>
    <p:sldId id="309" r:id="rId9"/>
    <p:sldId id="310" r:id="rId10"/>
    <p:sldId id="311" r:id="rId11"/>
    <p:sldId id="295" r:id="rId12"/>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FFFFFF"/>
    <a:srgbClr val="D2232A"/>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1" autoAdjust="0"/>
    <p:restoredTop sz="94660"/>
  </p:normalViewPr>
  <p:slideViewPr>
    <p:cSldViewPr snapToObjects="1">
      <p:cViewPr varScale="1">
        <p:scale>
          <a:sx n="108" d="100"/>
          <a:sy n="108" d="100"/>
        </p:scale>
        <p:origin x="1056"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02/11/2017</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D1A8C79-E0F5-444C-981A-DE8491C3625F}" type="datetimeFigureOut">
              <a:rPr lang="en-GB" smtClean="0"/>
              <a:t>02/11/2017</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005B922-9648-425E-942A-30A84FD670C4}" type="slidenum">
              <a:rPr lang="en-GB" smtClean="0"/>
              <a:t>‹#›</a:t>
            </a:fld>
            <a:endParaRPr lang="en-GB" dirty="0"/>
          </a:p>
        </p:txBody>
      </p:sp>
    </p:spTree>
    <p:extLst>
      <p:ext uri="{BB962C8B-B14F-4D97-AF65-F5344CB8AC3E}">
        <p14:creationId xmlns:p14="http://schemas.microsoft.com/office/powerpoint/2010/main" val="137663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3573760"/>
            <a:ext cx="9144000" cy="1295400"/>
          </a:xfrm>
        </p:spPr>
        <p:txBody>
          <a:bodyPr/>
          <a:lstStyle/>
          <a:p>
            <a:r>
              <a:rPr lang="en-GB" dirty="0" smtClean="0">
                <a:solidFill>
                  <a:srgbClr val="3E5AA8"/>
                </a:solidFill>
              </a:rPr>
              <a:t>Change Management Committee – Retail &amp; Networks Update</a:t>
            </a:r>
          </a:p>
        </p:txBody>
      </p:sp>
      <p:sp>
        <p:nvSpPr>
          <p:cNvPr id="4099" name="Subtitle 2"/>
          <p:cNvSpPr>
            <a:spLocks noGrp="1"/>
          </p:cNvSpPr>
          <p:nvPr>
            <p:ph type="subTitle" sz="quarter" idx="1"/>
          </p:nvPr>
        </p:nvSpPr>
        <p:spPr>
          <a:xfrm>
            <a:off x="0" y="5177755"/>
            <a:ext cx="9144000" cy="771525"/>
          </a:xfrm>
        </p:spPr>
        <p:txBody>
          <a:bodyPr/>
          <a:lstStyle/>
          <a:p>
            <a:r>
              <a:rPr lang="en-GB" dirty="0" smtClean="0">
                <a:solidFill>
                  <a:srgbClr val="3E5AA8"/>
                </a:solidFill>
              </a:rPr>
              <a:t>November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Regular DSC update</a:t>
            </a:r>
            <a:endParaRPr lang="en-GB" dirty="0"/>
          </a:p>
        </p:txBody>
      </p:sp>
      <p:sp>
        <p:nvSpPr>
          <p:cNvPr id="9" name="Content Placeholder 1"/>
          <p:cNvSpPr>
            <a:spLocks noGrp="1"/>
          </p:cNvSpPr>
          <p:nvPr>
            <p:ph idx="1"/>
          </p:nvPr>
        </p:nvSpPr>
        <p:spPr>
          <a:xfrm>
            <a:off x="215925" y="836712"/>
            <a:ext cx="8686800" cy="4608512"/>
          </a:xfrm>
        </p:spPr>
        <p:txBody>
          <a:bodyPr/>
          <a:lstStyle/>
          <a:p>
            <a:pPr marL="0" lvl="0" indent="0">
              <a:buNone/>
            </a:pPr>
            <a:endParaRPr lang="en-GB" sz="1600" dirty="0" smtClean="0">
              <a:solidFill>
                <a:schemeClr val="tx1"/>
              </a:solidFill>
            </a:endParaRPr>
          </a:p>
          <a:p>
            <a:pPr marL="0" indent="0">
              <a:spcAft>
                <a:spcPts val="600"/>
              </a:spcAft>
              <a:buNone/>
            </a:pPr>
            <a:r>
              <a:rPr lang="en-GB" sz="1600" dirty="0" smtClean="0"/>
              <a:t>As we begin to stabilise the change portfolio post-R1, we wanted to agree communications this committee wish to receive:</a:t>
            </a:r>
          </a:p>
          <a:p>
            <a:pPr>
              <a:spcAft>
                <a:spcPts val="600"/>
              </a:spcAft>
            </a:pPr>
            <a:r>
              <a:rPr lang="en-GB" sz="1600" b="1" dirty="0" smtClean="0"/>
              <a:t>Portfolio Overview: </a:t>
            </a:r>
            <a:r>
              <a:rPr lang="en-GB" sz="1600" dirty="0" smtClean="0"/>
              <a:t>a 2-year view of the release structure, and ‘best view’ release scoping and planning for that period. During review, we would expect ChMC to provide direction of scoping and timing.</a:t>
            </a:r>
          </a:p>
          <a:p>
            <a:pPr>
              <a:spcAft>
                <a:spcPts val="600"/>
              </a:spcAft>
            </a:pPr>
            <a:r>
              <a:rPr lang="en-GB" sz="1600" b="1" dirty="0" smtClean="0"/>
              <a:t>Scoping Progress: </a:t>
            </a:r>
            <a:r>
              <a:rPr lang="en-GB" sz="1600" dirty="0" smtClean="0"/>
              <a:t>R2 undertook a review of known scope and, in accordance with the release principles agreed with ChMC, completed a prioritisation to determine scope; whilst a similar process may be needed for Release 3, it is our intention to undertake impact assessments on an ongoing basis, such that we can inform this committee with the latest priority position at each ChMC to support timely prioritisation and change delivery</a:t>
            </a:r>
          </a:p>
          <a:p>
            <a:pPr>
              <a:spcAft>
                <a:spcPts val="600"/>
              </a:spcAft>
            </a:pPr>
            <a:r>
              <a:rPr lang="en-GB" sz="1600" b="1" dirty="0" smtClean="0"/>
              <a:t>Delivery Progress: </a:t>
            </a:r>
            <a:r>
              <a:rPr lang="en-GB" sz="1600" dirty="0" smtClean="0"/>
              <a:t>for those releases/changes that are in an active stage, we will share progress such that the committee can track </a:t>
            </a:r>
            <a:r>
              <a:rPr lang="en-GB" sz="1600" dirty="0"/>
              <a:t>and discuss </a:t>
            </a:r>
            <a:r>
              <a:rPr lang="en-GB" sz="1600" dirty="0" smtClean="0"/>
              <a:t>development, e.g. plan progress, risk, customer experiences, etc.</a:t>
            </a:r>
          </a:p>
          <a:p>
            <a:pPr marL="0" indent="0">
              <a:spcAft>
                <a:spcPts val="600"/>
              </a:spcAft>
              <a:buNone/>
            </a:pPr>
            <a:r>
              <a:rPr lang="en-GB" sz="1600" dirty="0" smtClean="0"/>
              <a:t>Does the above meet your needs?</a:t>
            </a:r>
            <a:endParaRPr lang="en-US" sz="1600" dirty="0"/>
          </a:p>
        </p:txBody>
      </p:sp>
    </p:spTree>
    <p:extLst>
      <p:ext uri="{BB962C8B-B14F-4D97-AF65-F5344CB8AC3E}">
        <p14:creationId xmlns:p14="http://schemas.microsoft.com/office/powerpoint/2010/main" val="3587842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Platform Portfolio </a:t>
            </a:r>
            <a:r>
              <a:rPr lang="en-GB" sz="3200" dirty="0" smtClean="0"/>
              <a:t>Overview - Current</a:t>
            </a:r>
            <a:endParaRPr lang="en-GB" dirty="0"/>
          </a:p>
        </p:txBody>
      </p:sp>
      <p:sp>
        <p:nvSpPr>
          <p:cNvPr id="5" name="Rectangle 4"/>
          <p:cNvSpPr/>
          <p:nvPr/>
        </p:nvSpPr>
        <p:spPr bwMode="auto">
          <a:xfrm>
            <a:off x="0" y="5877272"/>
            <a:ext cx="9144000" cy="980728"/>
          </a:xfrm>
          <a:prstGeom prst="rect">
            <a:avLst/>
          </a:prstGeom>
          <a:solidFill>
            <a:srgbClr val="FFFFFF"/>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09" y="1231966"/>
            <a:ext cx="9045395" cy="5005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4027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6512" y="5222020"/>
            <a:ext cx="9107488" cy="1628800"/>
          </a:xfrm>
          <a:prstGeom prst="rect">
            <a:avLst/>
          </a:prstGeom>
          <a:solidFill>
            <a:srgbClr val="FFFFFF"/>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sz="2800" dirty="0" smtClean="0"/>
              <a:t>Platform </a:t>
            </a:r>
            <a:r>
              <a:rPr lang="en-GB" sz="2800" dirty="0"/>
              <a:t>Portfolio </a:t>
            </a:r>
            <a:r>
              <a:rPr lang="en-GB" sz="2800" dirty="0" smtClean="0"/>
              <a:t>Overview – Proposed</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1" y="1358380"/>
            <a:ext cx="9123833" cy="5238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374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9879" y="6427810"/>
            <a:ext cx="6217389" cy="250682"/>
          </a:xfrm>
          <a:prstGeom prst="rect">
            <a:avLst/>
          </a:prstGeom>
          <a:noFill/>
          <a:ln w="9525" cap="flat" cmpd="sng" algn="ctr">
            <a:noFill/>
            <a:prstDash val="solid"/>
            <a:round/>
            <a:headEnd type="none" w="med" len="med"/>
            <a:tailEnd type="none" w="med" len="med"/>
          </a:ln>
          <a:effectLst/>
          <a:extLst/>
        </p:spPr>
        <p:txBody>
          <a:bodyPr vert="horz" wrap="none" lIns="92075"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900" b="1" i="0" strike="noStrike" cap="none" normalizeH="0" baseline="0" dirty="0" smtClean="0">
                <a:ln>
                  <a:noFill/>
                </a:ln>
                <a:solidFill>
                  <a:schemeClr val="tx1"/>
                </a:solidFill>
                <a:effectLst/>
                <a:latin typeface="Arial" charset="0"/>
              </a:rPr>
              <a:t>RAG Key – Milestones are end </a:t>
            </a:r>
            <a:r>
              <a:rPr kumimoji="0" lang="en-GB" sz="900" b="1" i="0" strike="noStrike" cap="none" normalizeH="0" dirty="0" smtClean="0">
                <a:ln>
                  <a:noFill/>
                </a:ln>
                <a:solidFill>
                  <a:schemeClr val="tx1"/>
                </a:solidFill>
                <a:effectLst/>
                <a:latin typeface="Arial" charset="0"/>
              </a:rPr>
              <a:t>dates:</a:t>
            </a:r>
            <a:endParaRPr kumimoji="0" lang="en-GB" sz="2400" b="1" i="0" strike="noStrike" cap="none" normalizeH="0" baseline="0" dirty="0" smtClean="0">
              <a:ln>
                <a:noFill/>
              </a:ln>
              <a:solidFill>
                <a:schemeClr val="tx1"/>
              </a:solidFill>
              <a:effectLst/>
              <a:latin typeface="Arial" charset="0"/>
            </a:endParaRPr>
          </a:p>
        </p:txBody>
      </p:sp>
      <p:sp>
        <p:nvSpPr>
          <p:cNvPr id="8" name="Flowchart: Decision 7"/>
          <p:cNvSpPr/>
          <p:nvPr/>
        </p:nvSpPr>
        <p:spPr bwMode="auto">
          <a:xfrm>
            <a:off x="5372425" y="6673238"/>
            <a:ext cx="118278" cy="101576"/>
          </a:xfrm>
          <a:prstGeom prst="flowChartDecision">
            <a:avLst/>
          </a:prstGeom>
          <a:solidFill>
            <a:srgbClr val="FF0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Flowchart: Decision 8"/>
          <p:cNvSpPr/>
          <p:nvPr/>
        </p:nvSpPr>
        <p:spPr bwMode="auto">
          <a:xfrm>
            <a:off x="3644168" y="6672127"/>
            <a:ext cx="118278" cy="101576"/>
          </a:xfrm>
          <a:prstGeom prst="flowChartDecision">
            <a:avLst/>
          </a:prstGeom>
          <a:solidFill>
            <a:srgbClr val="FFC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Flowchart: Decision 9"/>
          <p:cNvSpPr/>
          <p:nvPr/>
        </p:nvSpPr>
        <p:spPr bwMode="auto">
          <a:xfrm>
            <a:off x="2041593" y="6668966"/>
            <a:ext cx="118278" cy="101576"/>
          </a:xfrm>
          <a:prstGeom prst="flowChartDecision">
            <a:avLst/>
          </a:prstGeom>
          <a:solidFill>
            <a:srgbClr val="92D05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Flowchart: Decision 10"/>
          <p:cNvSpPr/>
          <p:nvPr/>
        </p:nvSpPr>
        <p:spPr bwMode="auto">
          <a:xfrm>
            <a:off x="7092698" y="6663712"/>
            <a:ext cx="118278" cy="101576"/>
          </a:xfrm>
          <a:prstGeom prst="flowChartDecision">
            <a:avLst/>
          </a:prstGeom>
          <a:solidFill>
            <a:srgbClr val="0070C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2" name="Flowchart: Decision 11"/>
          <p:cNvSpPr/>
          <p:nvPr/>
        </p:nvSpPr>
        <p:spPr bwMode="auto">
          <a:xfrm>
            <a:off x="169987" y="6672624"/>
            <a:ext cx="107304" cy="101576"/>
          </a:xfrm>
          <a:prstGeom prst="flowChartDecision">
            <a:avLst/>
          </a:prstGeom>
          <a:solidFill>
            <a:srgbClr val="7030A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TextBox 12"/>
          <p:cNvSpPr txBox="1"/>
          <p:nvPr/>
        </p:nvSpPr>
        <p:spPr>
          <a:xfrm>
            <a:off x="5446648" y="6622846"/>
            <a:ext cx="1912765" cy="200055"/>
          </a:xfrm>
          <a:prstGeom prst="rect">
            <a:avLst/>
          </a:prstGeom>
          <a:noFill/>
          <a:ln>
            <a:noFill/>
          </a:ln>
        </p:spPr>
        <p:txBody>
          <a:bodyPr wrap="square" rtlCol="0">
            <a:spAutoFit/>
          </a:bodyPr>
          <a:lstStyle/>
          <a:p>
            <a:r>
              <a:rPr lang="en-GB" sz="700" dirty="0" smtClean="0"/>
              <a:t>Milestone date forecast to be missed</a:t>
            </a:r>
            <a:endParaRPr lang="en-GB" sz="700" dirty="0"/>
          </a:p>
        </p:txBody>
      </p:sp>
      <p:sp>
        <p:nvSpPr>
          <p:cNvPr id="14" name="TextBox 13"/>
          <p:cNvSpPr txBox="1"/>
          <p:nvPr/>
        </p:nvSpPr>
        <p:spPr>
          <a:xfrm>
            <a:off x="3706721" y="6621735"/>
            <a:ext cx="1992316" cy="200055"/>
          </a:xfrm>
          <a:prstGeom prst="rect">
            <a:avLst/>
          </a:prstGeom>
          <a:noFill/>
          <a:ln>
            <a:noFill/>
          </a:ln>
        </p:spPr>
        <p:txBody>
          <a:bodyPr wrap="square" rtlCol="0">
            <a:spAutoFit/>
          </a:bodyPr>
          <a:lstStyle/>
          <a:p>
            <a:r>
              <a:rPr lang="en-GB" sz="700" dirty="0" smtClean="0"/>
              <a:t>Milestone date forecast to be at risk</a:t>
            </a:r>
            <a:endParaRPr lang="en-GB" sz="700" dirty="0"/>
          </a:p>
        </p:txBody>
      </p:sp>
      <p:sp>
        <p:nvSpPr>
          <p:cNvPr id="15" name="TextBox 14"/>
          <p:cNvSpPr txBox="1"/>
          <p:nvPr/>
        </p:nvSpPr>
        <p:spPr>
          <a:xfrm>
            <a:off x="2111970" y="6618574"/>
            <a:ext cx="2061111" cy="200055"/>
          </a:xfrm>
          <a:prstGeom prst="rect">
            <a:avLst/>
          </a:prstGeom>
          <a:noFill/>
          <a:ln>
            <a:noFill/>
          </a:ln>
        </p:spPr>
        <p:txBody>
          <a:bodyPr wrap="square" rtlCol="0">
            <a:spAutoFit/>
          </a:bodyPr>
          <a:lstStyle/>
          <a:p>
            <a:r>
              <a:rPr lang="en-GB" sz="700" dirty="0" smtClean="0"/>
              <a:t>Milestone date forecast to be met</a:t>
            </a:r>
            <a:endParaRPr lang="en-GB" sz="700" dirty="0"/>
          </a:p>
        </p:txBody>
      </p:sp>
      <p:sp>
        <p:nvSpPr>
          <p:cNvPr id="16" name="TextBox 15"/>
          <p:cNvSpPr txBox="1"/>
          <p:nvPr/>
        </p:nvSpPr>
        <p:spPr>
          <a:xfrm>
            <a:off x="7161475" y="6622846"/>
            <a:ext cx="1830447" cy="200055"/>
          </a:xfrm>
          <a:prstGeom prst="rect">
            <a:avLst/>
          </a:prstGeom>
          <a:noFill/>
          <a:ln>
            <a:noFill/>
          </a:ln>
        </p:spPr>
        <p:txBody>
          <a:bodyPr wrap="square" rtlCol="0">
            <a:spAutoFit/>
          </a:bodyPr>
          <a:lstStyle/>
          <a:p>
            <a:r>
              <a:rPr lang="en-GB" sz="700" dirty="0" smtClean="0"/>
              <a:t>Milestone completed</a:t>
            </a:r>
            <a:endParaRPr lang="en-GB" sz="700" dirty="0"/>
          </a:p>
        </p:txBody>
      </p:sp>
      <p:sp>
        <p:nvSpPr>
          <p:cNvPr id="17" name="TextBox 16"/>
          <p:cNvSpPr txBox="1"/>
          <p:nvPr/>
        </p:nvSpPr>
        <p:spPr>
          <a:xfrm>
            <a:off x="237164" y="6622232"/>
            <a:ext cx="1869873" cy="200055"/>
          </a:xfrm>
          <a:prstGeom prst="rect">
            <a:avLst/>
          </a:prstGeom>
          <a:noFill/>
          <a:ln>
            <a:noFill/>
          </a:ln>
        </p:spPr>
        <p:txBody>
          <a:bodyPr wrap="square" rtlCol="0">
            <a:spAutoFit/>
          </a:bodyPr>
          <a:lstStyle/>
          <a:p>
            <a:r>
              <a:rPr lang="en-GB" sz="700" dirty="0" smtClean="0"/>
              <a:t>Planning/Milestone date to be confirmed</a:t>
            </a:r>
            <a:endParaRPr lang="en-GB" sz="700" dirty="0"/>
          </a:p>
        </p:txBody>
      </p:sp>
      <p:sp>
        <p:nvSpPr>
          <p:cNvPr id="3074" name="Title 1"/>
          <p:cNvSpPr>
            <a:spLocks noGrp="1"/>
          </p:cNvSpPr>
          <p:nvPr>
            <p:ph type="title"/>
          </p:nvPr>
        </p:nvSpPr>
        <p:spPr>
          <a:xfrm>
            <a:off x="225425" y="44624"/>
            <a:ext cx="8688388" cy="648072"/>
          </a:xfrm>
        </p:spPr>
        <p:txBody>
          <a:bodyPr/>
          <a:lstStyle/>
          <a:p>
            <a:r>
              <a:rPr lang="en-GB" sz="2000" dirty="0" smtClean="0"/>
              <a:t>4340 – UK Link Future Release 1.1</a:t>
            </a: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822843184"/>
              </p:ext>
            </p:extLst>
          </p:nvPr>
        </p:nvGraphicFramePr>
        <p:xfrm>
          <a:off x="128769" y="767688"/>
          <a:ext cx="8868468" cy="5339341"/>
        </p:xfrm>
        <a:graphic>
          <a:graphicData uri="http://schemas.openxmlformats.org/drawingml/2006/table">
            <a:tbl>
              <a:tblPr firstRow="1" bandRow="1"/>
              <a:tblGrid>
                <a:gridCol w="1374609"/>
                <a:gridCol w="836374"/>
                <a:gridCol w="768035"/>
                <a:gridCol w="116826"/>
                <a:gridCol w="573745"/>
                <a:gridCol w="773642"/>
                <a:gridCol w="792088"/>
                <a:gridCol w="155505"/>
                <a:gridCol w="573745"/>
                <a:gridCol w="782918"/>
                <a:gridCol w="720080"/>
                <a:gridCol w="218237"/>
                <a:gridCol w="116826"/>
                <a:gridCol w="348183"/>
                <a:gridCol w="717655"/>
              </a:tblGrid>
              <a:tr h="21304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100" b="1" kern="1200" baseline="0" dirty="0" smtClean="0">
                          <a:solidFill>
                            <a:schemeClr val="dk1"/>
                          </a:solidFill>
                          <a:latin typeface="+mn-lt"/>
                          <a:ea typeface="+mn-ea"/>
                          <a:cs typeface="+mn-cs"/>
                        </a:rPr>
                        <a:t>30</a:t>
                      </a:r>
                      <a:r>
                        <a:rPr lang="en-GB" sz="1100" b="1" kern="1200" baseline="30000" dirty="0" smtClean="0">
                          <a:solidFill>
                            <a:schemeClr val="dk1"/>
                          </a:solidFill>
                          <a:latin typeface="+mn-lt"/>
                          <a:ea typeface="+mn-ea"/>
                          <a:cs typeface="+mn-cs"/>
                        </a:rPr>
                        <a:t>th</a:t>
                      </a:r>
                      <a:r>
                        <a:rPr lang="en-GB" sz="1100" b="1" kern="1200" baseline="0" dirty="0" smtClean="0">
                          <a:solidFill>
                            <a:schemeClr val="dk1"/>
                          </a:solidFill>
                          <a:latin typeface="+mn-lt"/>
                          <a:ea typeface="+mn-ea"/>
                          <a:cs typeface="+mn-cs"/>
                        </a:rPr>
                        <a:t> October 2017</a:t>
                      </a:r>
                      <a:endParaRPr lang="en-GB" sz="1100" b="1" kern="1200" baseline="0" dirty="0">
                        <a:solidFill>
                          <a:schemeClr val="dk1"/>
                        </a:solidFill>
                        <a:latin typeface="+mn-lt"/>
                        <a:ea typeface="+mn-ea"/>
                        <a:cs typeface="+mn-cs"/>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smtClean="0">
                          <a:solidFill>
                            <a:schemeClr val="tx1"/>
                          </a:solidFill>
                          <a:latin typeface="+mn-lt"/>
                        </a:rPr>
                        <a:t>Overall</a:t>
                      </a:r>
                      <a:r>
                        <a:rPr lang="en-GB" sz="1200" baseline="0" dirty="0" smtClean="0">
                          <a:solidFill>
                            <a:schemeClr val="tx1"/>
                          </a:solidFill>
                          <a:latin typeface="+mn-lt"/>
                        </a:rPr>
                        <a:t> Project RAG Status</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smtClean="0">
                          <a:solidFill>
                            <a:schemeClr val="tx1"/>
                          </a:solidFill>
                        </a:rPr>
                        <a:t>G</a:t>
                      </a:r>
                      <a:endParaRPr lang="en-GB" sz="1400" dirty="0">
                        <a:solidFill>
                          <a:schemeClr val="tx1"/>
                        </a:solidFill>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268356">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dirty="0" smtClean="0">
                          <a:solidFill>
                            <a:schemeClr val="tx1"/>
                          </a:solidFill>
                          <a:latin typeface="+mn-lt"/>
                        </a:rPr>
                        <a:t>Time</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dirty="0" smtClean="0">
                          <a:solidFill>
                            <a:schemeClr val="tx1"/>
                          </a:solidFill>
                          <a:latin typeface="+mn-lt"/>
                        </a:rPr>
                        <a:t>Risks and Issues</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dirty="0" smtClean="0">
                          <a:solidFill>
                            <a:schemeClr val="tx1"/>
                          </a:solidFill>
                          <a:latin typeface="+mn-lt"/>
                        </a:rPr>
                        <a:t>Cost</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400" dirty="0" smtClean="0">
                          <a:solidFill>
                            <a:schemeClr val="tx1"/>
                          </a:solidFill>
                        </a:rPr>
                        <a:t>Resources</a:t>
                      </a:r>
                      <a:endParaRPr lang="en-GB" sz="1400" dirty="0">
                        <a:solidFill>
                          <a:schemeClr val="tx1"/>
                        </a:solidFill>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r>
              <a:tr h="273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RAG</a:t>
                      </a:r>
                      <a:r>
                        <a:rPr lang="en-GB" sz="1200" b="1" baseline="0" dirty="0" smtClean="0">
                          <a:solidFill>
                            <a:schemeClr val="tx1"/>
                          </a:solidFill>
                          <a:latin typeface="+mn-lt"/>
                        </a:rPr>
                        <a:t> Status</a:t>
                      </a:r>
                      <a:endParaRPr lang="en-GB" sz="12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0" dirty="0" smtClean="0">
                          <a:latin typeface="+mn-lt"/>
                        </a:rPr>
                        <a:t>G</a:t>
                      </a:r>
                      <a:endParaRPr lang="en-GB" sz="1200" b="0" dirty="0">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0" kern="1200" dirty="0" smtClean="0">
                          <a:solidFill>
                            <a:schemeClr val="tx1"/>
                          </a:solidFill>
                          <a:latin typeface="+mn-lt"/>
                          <a:ea typeface="+mn-ea"/>
                          <a:cs typeface="+mn-cs"/>
                        </a:rPr>
                        <a:t>G</a:t>
                      </a:r>
                      <a:endParaRPr lang="en-GB" sz="1200" b="0" kern="1200" dirty="0">
                        <a:solidFill>
                          <a:schemeClr val="tx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0" kern="1200" dirty="0" smtClean="0">
                          <a:solidFill>
                            <a:schemeClr val="tx1"/>
                          </a:solidFill>
                          <a:latin typeface="+mn-lt"/>
                          <a:ea typeface="+mn-ea"/>
                          <a:cs typeface="+mn-cs"/>
                        </a:rPr>
                        <a:t>G</a:t>
                      </a:r>
                      <a:endParaRPr lang="en-GB" sz="1200" b="0" kern="1200" dirty="0">
                        <a:solidFill>
                          <a:schemeClr val="tx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400" b="0" kern="1200" dirty="0" smtClean="0">
                          <a:solidFill>
                            <a:schemeClr val="dk1"/>
                          </a:solidFill>
                          <a:latin typeface="+mn-lt"/>
                          <a:ea typeface="+mn-ea"/>
                          <a:cs typeface="+mn-cs"/>
                        </a:rPr>
                        <a:t>A</a:t>
                      </a:r>
                      <a:endParaRPr lang="en-GB" sz="1400" b="0" kern="1200" dirty="0">
                        <a:solidFill>
                          <a:schemeClr val="dk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n-GB"/>
                    </a:p>
                  </a:txBody>
                  <a:tcPr/>
                </a:tc>
                <a:tc hMerge="1">
                  <a:txBody>
                    <a:bodyPr/>
                    <a:lstStyle/>
                    <a:p>
                      <a:endParaRPr lang="en-GB"/>
                    </a:p>
                  </a:txBody>
                  <a:tcPr/>
                </a:tc>
              </a:tr>
              <a:tr h="226591">
                <a:tc gridSpan="1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Status</a:t>
                      </a:r>
                      <a:r>
                        <a:rPr lang="en-GB" sz="1200" b="1" baseline="0" dirty="0" smtClean="0">
                          <a:solidFill>
                            <a:schemeClr val="tx1"/>
                          </a:solidFill>
                          <a:latin typeface="+mn-lt"/>
                        </a:rPr>
                        <a:t> Explanation</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dirty="0"/>
                    </a:p>
                  </a:txBody>
                  <a:tcPr>
                    <a:solidFill>
                      <a:srgbClr val="92D050"/>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c hMerge="1">
                  <a:txBody>
                    <a:bodyPr/>
                    <a:lstStyle/>
                    <a:p>
                      <a:endParaRPr lang="en-GB"/>
                    </a:p>
                  </a:txBody>
                  <a:tcPr/>
                </a:tc>
                <a:tc hMerge="1">
                  <a:txBody>
                    <a:bodyPr/>
                    <a:lstStyle/>
                    <a:p>
                      <a:endParaRPr lang="en-GB"/>
                    </a:p>
                  </a:txBody>
                  <a:tcPr/>
                </a:tc>
              </a:tr>
              <a:tr h="3424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Arial" panose="020B0604020202020204" pitchFamily="34" charset="0"/>
                          <a:cs typeface="Arial" panose="020B0604020202020204" pitchFamily="34" charset="0"/>
                        </a:rPr>
                        <a:t>Objective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Release delivery is for a scope of 4 CRs to meet business process ‘need dates’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1402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dk1"/>
                          </a:solidFill>
                          <a:latin typeface="Arial" panose="020B0604020202020204" pitchFamily="34" charset="0"/>
                          <a:ea typeface="+mn-ea"/>
                          <a:cs typeface="Arial" panose="020B0604020202020204" pitchFamily="34" charset="0"/>
                        </a:rPr>
                        <a:t>Time</a:t>
                      </a:r>
                    </a:p>
                    <a:p>
                      <a:pPr algn="ctr"/>
                      <a:endParaRPr lang="en-GB" sz="1100" b="1" baseline="0" dirty="0" smtClean="0">
                        <a:latin typeface="Arial" panose="020B0604020202020204"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Ofgem decision delayed for CP370B and CR249 and ChMC agreed to descope this CR from R1.1</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Detailed Design (DD) completed on 16/10 for all 5 CRs in the original scope (as notified at the 11/10 ChMC we completed DD for CR249)</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 has commenced and is tracking to plan</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The implementation date will be communicated in a ChMC Change Pack, Imp Date proposed for 08</a:t>
                      </a:r>
                      <a:r>
                        <a:rPr kumimoji="0" lang="en-US" sz="100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December 17</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Testing plan, scenarios &amp; test cases defined in full, regression testing packs to be provided to DRG to report on progress versus plan</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 period agreed internally within Xoserve considering the Christmas holiday period</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6909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Arial" panose="020B0604020202020204" pitchFamily="34" charset="0"/>
                          <a:cs typeface="Arial" panose="020B0604020202020204" pitchFamily="34" charset="0"/>
                        </a:rPr>
                        <a:t>Risks and Issues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Risks are considered to be low scale and mitigated.</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Monitoring production defects and deployments for any potential impact to R1.1 deployment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028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Arial" panose="020B0604020202020204" pitchFamily="34" charset="0"/>
                          <a:cs typeface="Arial" panose="020B0604020202020204" pitchFamily="34" charset="0"/>
                        </a:rPr>
                        <a:t>Cost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indent="-171450">
                        <a:buFont typeface="Arial" panose="020B0604020202020204" pitchFamily="34" charset="0"/>
                        <a:buChar char="•"/>
                      </a:pPr>
                      <a:r>
                        <a:rPr lang="en-GB" sz="1000" kern="1200" dirty="0" smtClean="0">
                          <a:solidFill>
                            <a:schemeClr val="tx1"/>
                          </a:solidFill>
                          <a:effectLst/>
                          <a:latin typeface="Arial" panose="020B0604020202020204" pitchFamily="34" charset="0"/>
                          <a:ea typeface="+mn-ea"/>
                          <a:cs typeface="Arial" panose="020B0604020202020204" pitchFamily="34" charset="0"/>
                        </a:rPr>
                        <a:t>On</a:t>
                      </a:r>
                      <a:r>
                        <a:rPr lang="en-GB" sz="1000" kern="1200" baseline="0" dirty="0" smtClean="0">
                          <a:solidFill>
                            <a:schemeClr val="tx1"/>
                          </a:solidFill>
                          <a:effectLst/>
                          <a:latin typeface="Arial" panose="020B0604020202020204" pitchFamily="34" charset="0"/>
                          <a:ea typeface="+mn-ea"/>
                          <a:cs typeface="Arial" panose="020B0604020202020204" pitchFamily="34" charset="0"/>
                        </a:rPr>
                        <a:t> track – Descope of CR249, revision of R1.1 project costs being defined</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53961">
                <a:tc>
                  <a:txBody>
                    <a:bodyPr/>
                    <a:lstStyle/>
                    <a:p>
                      <a:pPr algn="ctr"/>
                      <a:r>
                        <a:rPr lang="en-GB" sz="1100" b="1" baseline="0" dirty="0" smtClean="0">
                          <a:latin typeface="Arial" panose="020B0604020202020204" pitchFamily="34" charset="0"/>
                          <a:cs typeface="Arial" panose="020B0604020202020204" pitchFamily="34" charset="0"/>
                        </a:rPr>
                        <a:t>Resources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Weekly monitoring of SME resources supporting Release 1 stabilisation and multiple demands (Future Releases, UIG </a:t>
                      </a:r>
                      <a:r>
                        <a:rPr kumimoji="0" lang="en-US" sz="1000" b="0" i="0" u="none" strike="noStrike" cap="none" normalizeH="0" baseline="0" dirty="0" err="1" smtClean="0">
                          <a:ln>
                            <a:noFill/>
                          </a:ln>
                          <a:solidFill>
                            <a:schemeClr val="tx1"/>
                          </a:solidFill>
                          <a:effectLst/>
                          <a:latin typeface="Arial" panose="020B0604020202020204" pitchFamily="34" charset="0"/>
                          <a:ea typeface="Verdana" pitchFamily="34" charset="0"/>
                          <a:cs typeface="Arial" panose="020B0604020202020204" pitchFamily="34" charset="0"/>
                        </a:rPr>
                        <a:t>etc</a:t>
                      </a: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53961">
                <a:tc>
                  <a:txBody>
                    <a:bodyPr/>
                    <a:lstStyle/>
                    <a:p>
                      <a:pPr algn="ctr"/>
                      <a:endParaRPr lang="en-GB" sz="1100" b="1" baseline="0" dirty="0" smtClean="0">
                        <a:latin typeface="Arial" panose="020B0604020202020204"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Scoping</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Delivery</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Realisation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53961">
                <a:tc>
                  <a:txBody>
                    <a:bodyPr/>
                    <a:lstStyle/>
                    <a:p>
                      <a:pPr algn="ctr"/>
                      <a:r>
                        <a:rPr lang="en-GB" sz="1100" b="1" baseline="0" dirty="0" smtClean="0">
                          <a:latin typeface="Arial" panose="020B0604020202020204" pitchFamily="34" charset="0"/>
                          <a:cs typeface="Arial" panose="020B0604020202020204" pitchFamily="34" charset="0"/>
                        </a:rPr>
                        <a:t>Stage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Prioritisation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Defined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Funding</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Analysis and HLD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Detailed Design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53961">
                <a:tc>
                  <a:txBody>
                    <a:bodyPr/>
                    <a:lstStyle/>
                    <a:p>
                      <a:pPr algn="ctr"/>
                      <a:r>
                        <a:rPr lang="en-GB" sz="1100" b="1" baseline="0" dirty="0" smtClean="0">
                          <a:latin typeface="Arial" panose="020B0604020202020204" pitchFamily="34" charset="0"/>
                          <a:cs typeface="Arial" panose="020B0604020202020204" pitchFamily="34" charset="0"/>
                        </a:rPr>
                        <a:t>Baseline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07/06/17</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07/06/17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11/08/17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Early July</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Early July</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01/09/17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Oct 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Nov 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Nov 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Dec 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53961">
                <a:tc>
                  <a:txBody>
                    <a:bodyPr/>
                    <a:lstStyle/>
                    <a:p>
                      <a:pPr algn="ctr"/>
                      <a:r>
                        <a:rPr lang="en-GB" sz="1100" b="1" baseline="0" dirty="0" smtClean="0">
                          <a:latin typeface="Arial" panose="020B0604020202020204" pitchFamily="34" charset="0"/>
                          <a:cs typeface="Arial" panose="020B0604020202020204" pitchFamily="34" charset="0"/>
                        </a:rPr>
                        <a:t>Current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07/06/17</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24/07/17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24/07/17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15/07/17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15/07/17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16/10/17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03/11/17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01/12/17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08/12/17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spTree>
    <p:extLst>
      <p:ext uri="{BB962C8B-B14F-4D97-AF65-F5344CB8AC3E}">
        <p14:creationId xmlns:p14="http://schemas.microsoft.com/office/powerpoint/2010/main" val="410357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5425" y="44624"/>
            <a:ext cx="8688388" cy="648072"/>
          </a:xfrm>
        </p:spPr>
        <p:txBody>
          <a:bodyPr/>
          <a:lstStyle/>
          <a:p>
            <a:r>
              <a:rPr lang="en-GB" sz="2000" dirty="0" smtClean="0"/>
              <a:t>4340 – UK Link Future Release </a:t>
            </a:r>
            <a:r>
              <a:rPr lang="en-GB" sz="2000" dirty="0"/>
              <a:t>2</a:t>
            </a:r>
            <a:endParaRPr lang="en-GB" sz="2000" dirty="0" smtClean="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567086893"/>
              </p:ext>
            </p:extLst>
          </p:nvPr>
        </p:nvGraphicFramePr>
        <p:xfrm>
          <a:off x="128769" y="767688"/>
          <a:ext cx="8868468" cy="5229144"/>
        </p:xfrm>
        <a:graphic>
          <a:graphicData uri="http://schemas.openxmlformats.org/drawingml/2006/table">
            <a:tbl>
              <a:tblPr firstRow="1" bandRow="1"/>
              <a:tblGrid>
                <a:gridCol w="1374609"/>
                <a:gridCol w="836374"/>
                <a:gridCol w="768035"/>
                <a:gridCol w="116826"/>
                <a:gridCol w="573745"/>
                <a:gridCol w="773642"/>
                <a:gridCol w="792088"/>
                <a:gridCol w="155505"/>
                <a:gridCol w="573745"/>
                <a:gridCol w="782918"/>
                <a:gridCol w="720080"/>
                <a:gridCol w="218237"/>
                <a:gridCol w="116826"/>
                <a:gridCol w="348183"/>
                <a:gridCol w="717655"/>
              </a:tblGrid>
              <a:tr h="21304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100" kern="1200" baseline="0" dirty="0" smtClean="0">
                          <a:solidFill>
                            <a:schemeClr val="dk1"/>
                          </a:solidFill>
                          <a:latin typeface="+mn-lt"/>
                          <a:ea typeface="+mn-ea"/>
                          <a:cs typeface="+mn-cs"/>
                        </a:rPr>
                        <a:t>30</a:t>
                      </a:r>
                      <a:r>
                        <a:rPr lang="en-GB" sz="1100" kern="1200" baseline="30000" dirty="0" smtClean="0">
                          <a:solidFill>
                            <a:schemeClr val="dk1"/>
                          </a:solidFill>
                          <a:latin typeface="+mn-lt"/>
                          <a:ea typeface="+mn-ea"/>
                          <a:cs typeface="+mn-cs"/>
                        </a:rPr>
                        <a:t>th</a:t>
                      </a:r>
                      <a:r>
                        <a:rPr lang="en-GB" sz="1100" kern="1200" baseline="0" dirty="0" smtClean="0">
                          <a:solidFill>
                            <a:schemeClr val="dk1"/>
                          </a:solidFill>
                          <a:latin typeface="+mn-lt"/>
                          <a:ea typeface="+mn-ea"/>
                          <a:cs typeface="+mn-cs"/>
                        </a:rPr>
                        <a:t> October 2017</a:t>
                      </a:r>
                      <a:endParaRPr lang="en-GB" sz="1100" kern="1200" baseline="0" dirty="0">
                        <a:solidFill>
                          <a:schemeClr val="dk1"/>
                        </a:solidFill>
                        <a:latin typeface="+mn-lt"/>
                        <a:ea typeface="+mn-ea"/>
                        <a:cs typeface="+mn-cs"/>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smtClean="0">
                          <a:solidFill>
                            <a:schemeClr val="tx1"/>
                          </a:solidFill>
                          <a:latin typeface="+mn-lt"/>
                        </a:rPr>
                        <a:t>Overall</a:t>
                      </a:r>
                      <a:r>
                        <a:rPr lang="en-GB" sz="1200" baseline="0" dirty="0" smtClean="0">
                          <a:solidFill>
                            <a:schemeClr val="tx1"/>
                          </a:solidFill>
                          <a:latin typeface="+mn-lt"/>
                        </a:rPr>
                        <a:t> Project RAG Status</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smtClean="0">
                          <a:solidFill>
                            <a:schemeClr val="tx1"/>
                          </a:solidFill>
                        </a:rPr>
                        <a:t>A</a:t>
                      </a:r>
                      <a:endParaRPr lang="en-GB" sz="1400" dirty="0">
                        <a:solidFill>
                          <a:schemeClr val="tx1"/>
                        </a:solidFill>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n-GB"/>
                    </a:p>
                  </a:txBody>
                  <a:tcPr/>
                </a:tc>
                <a:tc hMerge="1">
                  <a:txBody>
                    <a:bodyPr/>
                    <a:lstStyle/>
                    <a:p>
                      <a:endParaRPr lang="en-GB"/>
                    </a:p>
                  </a:txBody>
                  <a:tcPr/>
                </a:tc>
              </a:tr>
              <a:tr h="268356">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dirty="0" smtClean="0">
                          <a:solidFill>
                            <a:schemeClr val="tx1"/>
                          </a:solidFill>
                          <a:latin typeface="+mn-lt"/>
                        </a:rPr>
                        <a:t>Time</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dirty="0" smtClean="0">
                          <a:solidFill>
                            <a:schemeClr val="tx1"/>
                          </a:solidFill>
                          <a:latin typeface="+mn-lt"/>
                        </a:rPr>
                        <a:t>Risks and Issues</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dirty="0" smtClean="0">
                          <a:solidFill>
                            <a:schemeClr val="tx1"/>
                          </a:solidFill>
                          <a:latin typeface="+mn-lt"/>
                        </a:rPr>
                        <a:t>Cost</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400" dirty="0" smtClean="0">
                          <a:solidFill>
                            <a:schemeClr val="tx1"/>
                          </a:solidFill>
                        </a:rPr>
                        <a:t>Resources</a:t>
                      </a:r>
                      <a:endParaRPr lang="en-GB" sz="1400" dirty="0">
                        <a:solidFill>
                          <a:schemeClr val="tx1"/>
                        </a:solidFill>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r>
              <a:tr h="273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RAG</a:t>
                      </a:r>
                      <a:r>
                        <a:rPr lang="en-GB" sz="1200" b="1" baseline="0" dirty="0" smtClean="0">
                          <a:solidFill>
                            <a:schemeClr val="tx1"/>
                          </a:solidFill>
                          <a:latin typeface="+mn-lt"/>
                        </a:rPr>
                        <a:t> Status</a:t>
                      </a:r>
                      <a:endParaRPr lang="en-GB" sz="12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0" dirty="0" smtClean="0">
                          <a:latin typeface="+mn-lt"/>
                        </a:rPr>
                        <a:t>A</a:t>
                      </a:r>
                      <a:endParaRPr lang="en-GB" sz="1200" b="0" dirty="0">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0" kern="1200" dirty="0" smtClean="0">
                          <a:solidFill>
                            <a:schemeClr val="tx1"/>
                          </a:solidFill>
                          <a:latin typeface="+mn-lt"/>
                          <a:ea typeface="+mn-ea"/>
                          <a:cs typeface="+mn-cs"/>
                        </a:rPr>
                        <a:t>A</a:t>
                      </a:r>
                      <a:endParaRPr lang="en-GB" sz="1200" b="0" kern="1200" dirty="0">
                        <a:solidFill>
                          <a:schemeClr val="tx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0" kern="1200" smtClean="0">
                          <a:solidFill>
                            <a:schemeClr val="tx1"/>
                          </a:solidFill>
                          <a:latin typeface="+mn-lt"/>
                          <a:ea typeface="+mn-ea"/>
                          <a:cs typeface="+mn-cs"/>
                        </a:rPr>
                        <a:t>G</a:t>
                      </a:r>
                      <a:endParaRPr lang="en-GB" sz="1200" b="0" kern="1200" dirty="0">
                        <a:solidFill>
                          <a:schemeClr val="tx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400" b="0" kern="1200" dirty="0" smtClean="0">
                          <a:solidFill>
                            <a:schemeClr val="dk1"/>
                          </a:solidFill>
                          <a:latin typeface="+mn-lt"/>
                          <a:ea typeface="+mn-ea"/>
                          <a:cs typeface="+mn-cs"/>
                        </a:rPr>
                        <a:t>A</a:t>
                      </a:r>
                      <a:endParaRPr lang="en-GB" sz="1400" b="0" kern="1200" dirty="0">
                        <a:solidFill>
                          <a:schemeClr val="dk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n-GB"/>
                    </a:p>
                  </a:txBody>
                  <a:tcPr/>
                </a:tc>
                <a:tc hMerge="1">
                  <a:txBody>
                    <a:bodyPr/>
                    <a:lstStyle/>
                    <a:p>
                      <a:endParaRPr lang="en-GB"/>
                    </a:p>
                  </a:txBody>
                  <a:tcPr/>
                </a:tc>
              </a:tr>
              <a:tr h="226591">
                <a:tc gridSpan="1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Status</a:t>
                      </a:r>
                      <a:r>
                        <a:rPr lang="en-GB" sz="1200" b="1" baseline="0" dirty="0" smtClean="0">
                          <a:solidFill>
                            <a:schemeClr val="tx1"/>
                          </a:solidFill>
                          <a:latin typeface="+mn-lt"/>
                        </a:rPr>
                        <a:t> Explanation</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dirty="0"/>
                    </a:p>
                  </a:txBody>
                  <a:tcPr>
                    <a:solidFill>
                      <a:srgbClr val="92D050"/>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c hMerge="1">
                  <a:txBody>
                    <a:bodyPr/>
                    <a:lstStyle/>
                    <a:p>
                      <a:endParaRPr lang="en-GB"/>
                    </a:p>
                  </a:txBody>
                  <a:tcPr/>
                </a:tc>
                <a:tc hMerge="1">
                  <a:txBody>
                    <a:bodyPr/>
                    <a:lstStyle/>
                    <a:p>
                      <a:endParaRPr lang="en-GB"/>
                    </a:p>
                  </a:txBody>
                  <a:tcPr/>
                </a:tc>
              </a:tr>
              <a:tr h="3424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Arial" panose="020B0604020202020204" pitchFamily="34" charset="0"/>
                          <a:cs typeface="Arial" panose="020B0604020202020204" pitchFamily="34" charset="0"/>
                        </a:rPr>
                        <a:t>Objective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Full project delivery of UK Link Future Release 2 Scope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1402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dk1"/>
                          </a:solidFill>
                          <a:latin typeface="Arial" panose="020B0604020202020204" pitchFamily="34" charset="0"/>
                          <a:ea typeface="+mn-ea"/>
                          <a:cs typeface="Arial" panose="020B0604020202020204" pitchFamily="34" charset="0"/>
                        </a:rPr>
                        <a:t>Time</a:t>
                      </a:r>
                    </a:p>
                    <a:p>
                      <a:pPr algn="ctr"/>
                      <a:endParaRPr lang="en-GB" sz="1100" b="1" baseline="0" dirty="0" smtClean="0">
                        <a:latin typeface="Arial" panose="020B0604020202020204"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lvl="0" indent="-171450">
                        <a:buFont typeface="Arial" panose="020B0604020202020204" pitchFamily="34" charset="0"/>
                        <a:buChar char="•"/>
                      </a:pPr>
                      <a:r>
                        <a:rPr lang="en-GB" sz="1000" dirty="0" smtClean="0">
                          <a:solidFill>
                            <a:schemeClr val="tx1"/>
                          </a:solidFill>
                          <a:latin typeface="Arial" panose="020B0604020202020204" pitchFamily="34" charset="0"/>
                          <a:cs typeface="Arial" panose="020B0604020202020204" pitchFamily="34" charset="0"/>
                        </a:rPr>
                        <a:t>The R2 Scope was agreed at  the11/10 ChMC, following receipt of CR individual costs a business benefit/case review has been conducted for all CRs</a:t>
                      </a:r>
                    </a:p>
                    <a:p>
                      <a:pPr marL="171450" lvl="0" indent="-171450">
                        <a:buFont typeface="Arial" panose="020B0604020202020204" pitchFamily="34" charset="0"/>
                        <a:buChar char="•"/>
                      </a:pPr>
                      <a:r>
                        <a:rPr lang="en-GB" sz="1000" dirty="0" smtClean="0">
                          <a:solidFill>
                            <a:schemeClr val="tx1"/>
                          </a:solidFill>
                          <a:latin typeface="Arial" panose="020B0604020202020204" pitchFamily="34" charset="0"/>
                          <a:cs typeface="Arial" panose="020B0604020202020204" pitchFamily="34" charset="0"/>
                        </a:rPr>
                        <a:t>Following this review it has been identified that 8 CRs do not have a viable business case</a:t>
                      </a:r>
                    </a:p>
                    <a:p>
                      <a:pPr marL="171450" lvl="0" indent="-171450">
                        <a:buFont typeface="Arial" panose="020B0604020202020204" pitchFamily="34" charset="0"/>
                        <a:buChar char="•"/>
                      </a:pPr>
                      <a:r>
                        <a:rPr lang="en-GB" sz="1000" dirty="0" smtClean="0">
                          <a:solidFill>
                            <a:schemeClr val="tx1"/>
                          </a:solidFill>
                          <a:latin typeface="Arial" panose="020B0604020202020204" pitchFamily="34" charset="0"/>
                          <a:cs typeface="Arial" panose="020B0604020202020204" pitchFamily="34" charset="0"/>
                        </a:rPr>
                        <a:t>The EQR to request</a:t>
                      </a:r>
                      <a:r>
                        <a:rPr lang="en-GB" sz="1000" baseline="0" dirty="0" smtClean="0">
                          <a:solidFill>
                            <a:schemeClr val="tx1"/>
                          </a:solidFill>
                          <a:latin typeface="Arial" panose="020B0604020202020204" pitchFamily="34" charset="0"/>
                          <a:cs typeface="Arial" panose="020B0604020202020204" pitchFamily="34" charset="0"/>
                        </a:rPr>
                        <a:t> funding approval </a:t>
                      </a:r>
                      <a:r>
                        <a:rPr lang="en-GB" sz="1000" dirty="0" smtClean="0">
                          <a:solidFill>
                            <a:schemeClr val="tx1"/>
                          </a:solidFill>
                          <a:latin typeface="Arial" panose="020B0604020202020204" pitchFamily="34" charset="0"/>
                          <a:cs typeface="Arial" panose="020B0604020202020204" pitchFamily="34" charset="0"/>
                        </a:rPr>
                        <a:t>for 10 CRs to commence </a:t>
                      </a:r>
                      <a:r>
                        <a:rPr lang="en-GB" sz="1000" baseline="0" dirty="0" smtClean="0">
                          <a:solidFill>
                            <a:schemeClr val="tx1"/>
                          </a:solidFill>
                          <a:latin typeface="Arial" panose="020B0604020202020204" pitchFamily="34" charset="0"/>
                          <a:cs typeface="Arial" panose="020B0604020202020204" pitchFamily="34" charset="0"/>
                        </a:rPr>
                        <a:t>Detailed Design</a:t>
                      </a:r>
                      <a:r>
                        <a:rPr lang="en-GB" sz="1000" dirty="0" smtClean="0">
                          <a:solidFill>
                            <a:schemeClr val="tx1"/>
                          </a:solidFill>
                          <a:latin typeface="Arial" panose="020B0604020202020204" pitchFamily="34" charset="0"/>
                          <a:cs typeface="Arial" panose="020B0604020202020204" pitchFamily="34" charset="0"/>
                        </a:rPr>
                        <a:t> is being provided to ChMC for review, seeking approval from the DSC Market Change Budget</a:t>
                      </a:r>
                    </a:p>
                    <a:p>
                      <a:pPr marL="171450" lvl="0" indent="-171450">
                        <a:buFont typeface="Arial" panose="020B0604020202020204" pitchFamily="34" charset="0"/>
                        <a:buChar char="•"/>
                      </a:pPr>
                      <a:r>
                        <a:rPr lang="en-GB" sz="1000" dirty="0" smtClean="0">
                          <a:solidFill>
                            <a:schemeClr val="tx1"/>
                          </a:solidFill>
                          <a:latin typeface="Arial" panose="020B0604020202020204" pitchFamily="34" charset="0"/>
                          <a:cs typeface="Arial" panose="020B0604020202020204" pitchFamily="34" charset="0"/>
                        </a:rPr>
                        <a:t>Detailed delivery plan definition is being defined considering the scope review following business case/benefit review.  </a:t>
                      </a:r>
                    </a:p>
                    <a:p>
                      <a:pPr marL="171450" lvl="0" indent="-171450">
                        <a:buFont typeface="Arial" panose="020B0604020202020204" pitchFamily="34" charset="0"/>
                        <a:buChar char="•"/>
                      </a:pPr>
                      <a:r>
                        <a:rPr lang="en-GB" sz="1000" dirty="0" smtClean="0">
                          <a:solidFill>
                            <a:schemeClr val="tx1"/>
                          </a:solidFill>
                          <a:latin typeface="Arial" panose="020B0604020202020204" pitchFamily="34" charset="0"/>
                          <a:cs typeface="Arial" panose="020B0604020202020204" pitchFamily="34" charset="0"/>
                        </a:rPr>
                        <a:t>Delivery Sub committee to be engaged on plans, RAID and agreeing the high level testing strategy</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6909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Arial" panose="020B0604020202020204" pitchFamily="34" charset="0"/>
                          <a:cs typeface="Arial" panose="020B0604020202020204" pitchFamily="34" charset="0"/>
                        </a:rPr>
                        <a:t>Risks and Issues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Approval of funding for Detailed Design (EQR - 08/11) and R2 full project delivery (BER -13/12) not being achieved would impact the June 17 target implementation date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028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Arial" panose="020B0604020202020204" pitchFamily="34" charset="0"/>
                          <a:cs typeface="Arial" panose="020B0604020202020204" pitchFamily="34" charset="0"/>
                        </a:rPr>
                        <a:t>Cost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indent="-171450">
                        <a:buFont typeface="Arial" panose="020B0604020202020204" pitchFamily="34" charset="0"/>
                        <a:buChar char="•"/>
                      </a:pPr>
                      <a:r>
                        <a:rPr lang="en-GB" sz="1000" kern="1200" baseline="0" dirty="0" smtClean="0">
                          <a:solidFill>
                            <a:schemeClr val="tx1"/>
                          </a:solidFill>
                          <a:effectLst/>
                          <a:latin typeface="Arial" panose="020B0604020202020204" pitchFamily="34" charset="0"/>
                          <a:ea typeface="+mn-ea"/>
                          <a:cs typeface="Arial" panose="020B0604020202020204" pitchFamily="34" charset="0"/>
                        </a:rPr>
                        <a:t>Full project delivery costs are expected to be within the 2017/18 &amp; 18/19 values in BP17 and anticipated to align with BP18 forecast costs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53961">
                <a:tc>
                  <a:txBody>
                    <a:bodyPr/>
                    <a:lstStyle/>
                    <a:p>
                      <a:pPr algn="ctr"/>
                      <a:r>
                        <a:rPr lang="en-GB" sz="1100" b="1" baseline="0" dirty="0" smtClean="0">
                          <a:latin typeface="Arial" panose="020B0604020202020204" pitchFamily="34" charset="0"/>
                          <a:cs typeface="Arial" panose="020B0604020202020204" pitchFamily="34" charset="0"/>
                        </a:rPr>
                        <a:t>Resources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Weekly monitoring of SME resources supporting Release 1 stabilisation and multiple demands (Future Releases, UIG </a:t>
                      </a:r>
                      <a:r>
                        <a:rPr kumimoji="0" lang="en-US" sz="1000" b="0" i="0" u="none" strike="noStrike" cap="none" normalizeH="0" baseline="0" dirty="0" err="1" smtClean="0">
                          <a:ln>
                            <a:noFill/>
                          </a:ln>
                          <a:solidFill>
                            <a:schemeClr val="tx1"/>
                          </a:solidFill>
                          <a:effectLst/>
                          <a:latin typeface="Arial" panose="020B0604020202020204" pitchFamily="34" charset="0"/>
                          <a:ea typeface="Verdana" pitchFamily="34" charset="0"/>
                          <a:cs typeface="Arial" panose="020B0604020202020204" pitchFamily="34" charset="0"/>
                        </a:rPr>
                        <a:t>etc</a:t>
                      </a: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14636">
                <a:tc>
                  <a:txBody>
                    <a:bodyPr/>
                    <a:lstStyle/>
                    <a:p>
                      <a:pPr algn="ctr"/>
                      <a:endParaRPr lang="en-GB" sz="1100" b="1" baseline="0" dirty="0" smtClean="0">
                        <a:latin typeface="Arial" panose="020B0604020202020204"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Scoping</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Delivery</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Realisation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53961">
                <a:tc>
                  <a:txBody>
                    <a:bodyPr/>
                    <a:lstStyle/>
                    <a:p>
                      <a:pPr algn="ctr"/>
                      <a:r>
                        <a:rPr lang="en-GB" sz="1100" b="1" baseline="0" dirty="0" smtClean="0">
                          <a:latin typeface="Arial" panose="020B0604020202020204" pitchFamily="34" charset="0"/>
                          <a:cs typeface="Arial" panose="020B0604020202020204" pitchFamily="34" charset="0"/>
                        </a:rPr>
                        <a:t>Stage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Prioritisation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Defined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Funding</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Analysis and HLD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Detailed Design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53961">
                <a:tc>
                  <a:txBody>
                    <a:bodyPr/>
                    <a:lstStyle/>
                    <a:p>
                      <a:pPr algn="ctr"/>
                      <a:r>
                        <a:rPr lang="en-GB" sz="1100" b="1" baseline="0" dirty="0" smtClean="0">
                          <a:latin typeface="Arial" panose="020B0604020202020204" pitchFamily="34" charset="0"/>
                          <a:cs typeface="Arial" panose="020B0604020202020204" pitchFamily="34" charset="0"/>
                        </a:rPr>
                        <a:t>Baseline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7/6/17</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25/7/17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9/8/17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Aug 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Aug 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20/11/17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Jun 2018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53961">
                <a:tc>
                  <a:txBody>
                    <a:bodyPr/>
                    <a:lstStyle/>
                    <a:p>
                      <a:pPr algn="ctr"/>
                      <a:r>
                        <a:rPr lang="en-GB" sz="1100" b="1" baseline="0" dirty="0" smtClean="0">
                          <a:latin typeface="Arial" panose="020B0604020202020204" pitchFamily="34" charset="0"/>
                          <a:cs typeface="Arial" panose="020B0604020202020204" pitchFamily="34" charset="0"/>
                        </a:rPr>
                        <a:t>Current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7/6/17</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11/10/17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8/11/17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8/11/17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8/11/17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20/11/17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bg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bl>
          </a:graphicData>
        </a:graphic>
      </p:graphicFrame>
      <p:sp>
        <p:nvSpPr>
          <p:cNvPr id="38" name="Rectangle 37"/>
          <p:cNvSpPr/>
          <p:nvPr/>
        </p:nvSpPr>
        <p:spPr bwMode="auto">
          <a:xfrm>
            <a:off x="59879" y="6427810"/>
            <a:ext cx="6217389" cy="250682"/>
          </a:xfrm>
          <a:prstGeom prst="rect">
            <a:avLst/>
          </a:prstGeom>
          <a:noFill/>
          <a:ln w="9525" cap="flat" cmpd="sng" algn="ctr">
            <a:noFill/>
            <a:prstDash val="solid"/>
            <a:round/>
            <a:headEnd type="none" w="med" len="med"/>
            <a:tailEnd type="none" w="med" len="med"/>
          </a:ln>
          <a:effectLst/>
          <a:extLst/>
        </p:spPr>
        <p:txBody>
          <a:bodyPr vert="horz" wrap="none" lIns="92075"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900" b="1" i="0" strike="noStrike" cap="none" normalizeH="0" baseline="0" dirty="0" smtClean="0">
                <a:ln>
                  <a:noFill/>
                </a:ln>
                <a:solidFill>
                  <a:schemeClr val="tx1"/>
                </a:solidFill>
                <a:effectLst/>
                <a:latin typeface="Arial" charset="0"/>
              </a:rPr>
              <a:t>RAG Key – Milestones are end </a:t>
            </a:r>
            <a:r>
              <a:rPr kumimoji="0" lang="en-GB" sz="900" b="1" i="0" strike="noStrike" cap="none" normalizeH="0" dirty="0" smtClean="0">
                <a:ln>
                  <a:noFill/>
                </a:ln>
                <a:solidFill>
                  <a:schemeClr val="tx1"/>
                </a:solidFill>
                <a:effectLst/>
                <a:latin typeface="Arial" charset="0"/>
              </a:rPr>
              <a:t>dates:</a:t>
            </a:r>
            <a:endParaRPr kumimoji="0" lang="en-GB" sz="2400" b="1" i="0" strike="noStrike" cap="none" normalizeH="0" baseline="0" dirty="0" smtClean="0">
              <a:ln>
                <a:noFill/>
              </a:ln>
              <a:solidFill>
                <a:schemeClr val="tx1"/>
              </a:solidFill>
              <a:effectLst/>
              <a:latin typeface="Arial" charset="0"/>
            </a:endParaRPr>
          </a:p>
        </p:txBody>
      </p:sp>
      <p:sp>
        <p:nvSpPr>
          <p:cNvPr id="39" name="Flowchart: Decision 38"/>
          <p:cNvSpPr/>
          <p:nvPr/>
        </p:nvSpPr>
        <p:spPr bwMode="auto">
          <a:xfrm>
            <a:off x="5372425" y="6673238"/>
            <a:ext cx="118278" cy="101576"/>
          </a:xfrm>
          <a:prstGeom prst="flowChartDecision">
            <a:avLst/>
          </a:prstGeom>
          <a:solidFill>
            <a:srgbClr val="FF0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0" name="Flowchart: Decision 39"/>
          <p:cNvSpPr/>
          <p:nvPr/>
        </p:nvSpPr>
        <p:spPr bwMode="auto">
          <a:xfrm>
            <a:off x="3644168" y="6672127"/>
            <a:ext cx="118278" cy="101576"/>
          </a:xfrm>
          <a:prstGeom prst="flowChartDecision">
            <a:avLst/>
          </a:prstGeom>
          <a:solidFill>
            <a:srgbClr val="FFC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1" name="Flowchart: Decision 40"/>
          <p:cNvSpPr/>
          <p:nvPr/>
        </p:nvSpPr>
        <p:spPr bwMode="auto">
          <a:xfrm>
            <a:off x="2041593" y="6668966"/>
            <a:ext cx="118278" cy="101576"/>
          </a:xfrm>
          <a:prstGeom prst="flowChartDecision">
            <a:avLst/>
          </a:prstGeom>
          <a:solidFill>
            <a:srgbClr val="92D05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2" name="Flowchart: Decision 41"/>
          <p:cNvSpPr/>
          <p:nvPr/>
        </p:nvSpPr>
        <p:spPr bwMode="auto">
          <a:xfrm>
            <a:off x="7092698" y="6663712"/>
            <a:ext cx="118278" cy="101576"/>
          </a:xfrm>
          <a:prstGeom prst="flowChartDecision">
            <a:avLst/>
          </a:prstGeom>
          <a:solidFill>
            <a:srgbClr val="0070C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3" name="Flowchart: Decision 42"/>
          <p:cNvSpPr/>
          <p:nvPr/>
        </p:nvSpPr>
        <p:spPr bwMode="auto">
          <a:xfrm>
            <a:off x="169987" y="6672624"/>
            <a:ext cx="107304" cy="101576"/>
          </a:xfrm>
          <a:prstGeom prst="flowChartDecision">
            <a:avLst/>
          </a:prstGeom>
          <a:solidFill>
            <a:srgbClr val="7030A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4" name="TextBox 43"/>
          <p:cNvSpPr txBox="1"/>
          <p:nvPr/>
        </p:nvSpPr>
        <p:spPr>
          <a:xfrm>
            <a:off x="5446648" y="6622846"/>
            <a:ext cx="1912765" cy="200055"/>
          </a:xfrm>
          <a:prstGeom prst="rect">
            <a:avLst/>
          </a:prstGeom>
          <a:noFill/>
          <a:ln>
            <a:noFill/>
          </a:ln>
        </p:spPr>
        <p:txBody>
          <a:bodyPr wrap="square" rtlCol="0">
            <a:spAutoFit/>
          </a:bodyPr>
          <a:lstStyle/>
          <a:p>
            <a:r>
              <a:rPr lang="en-GB" sz="700" dirty="0" smtClean="0"/>
              <a:t>Milestone date forecast to be missed</a:t>
            </a:r>
            <a:endParaRPr lang="en-GB" sz="700" dirty="0"/>
          </a:p>
        </p:txBody>
      </p:sp>
      <p:sp>
        <p:nvSpPr>
          <p:cNvPr id="45" name="TextBox 44"/>
          <p:cNvSpPr txBox="1"/>
          <p:nvPr/>
        </p:nvSpPr>
        <p:spPr>
          <a:xfrm>
            <a:off x="3706721" y="6621735"/>
            <a:ext cx="1992316" cy="200055"/>
          </a:xfrm>
          <a:prstGeom prst="rect">
            <a:avLst/>
          </a:prstGeom>
          <a:noFill/>
          <a:ln>
            <a:noFill/>
          </a:ln>
        </p:spPr>
        <p:txBody>
          <a:bodyPr wrap="square" rtlCol="0">
            <a:spAutoFit/>
          </a:bodyPr>
          <a:lstStyle/>
          <a:p>
            <a:r>
              <a:rPr lang="en-GB" sz="700" dirty="0" smtClean="0"/>
              <a:t>Milestone date forecast to be at risk</a:t>
            </a:r>
            <a:endParaRPr lang="en-GB" sz="700" dirty="0"/>
          </a:p>
        </p:txBody>
      </p:sp>
      <p:sp>
        <p:nvSpPr>
          <p:cNvPr id="46" name="TextBox 45"/>
          <p:cNvSpPr txBox="1"/>
          <p:nvPr/>
        </p:nvSpPr>
        <p:spPr>
          <a:xfrm>
            <a:off x="2111970" y="6618574"/>
            <a:ext cx="2061111" cy="200055"/>
          </a:xfrm>
          <a:prstGeom prst="rect">
            <a:avLst/>
          </a:prstGeom>
          <a:noFill/>
          <a:ln>
            <a:noFill/>
          </a:ln>
        </p:spPr>
        <p:txBody>
          <a:bodyPr wrap="square" rtlCol="0">
            <a:spAutoFit/>
          </a:bodyPr>
          <a:lstStyle/>
          <a:p>
            <a:r>
              <a:rPr lang="en-GB" sz="700" dirty="0" smtClean="0"/>
              <a:t>Milestone date forecast to be met</a:t>
            </a:r>
            <a:endParaRPr lang="en-GB" sz="700" dirty="0"/>
          </a:p>
        </p:txBody>
      </p:sp>
      <p:sp>
        <p:nvSpPr>
          <p:cNvPr id="47" name="TextBox 46"/>
          <p:cNvSpPr txBox="1"/>
          <p:nvPr/>
        </p:nvSpPr>
        <p:spPr>
          <a:xfrm>
            <a:off x="7161475" y="6622846"/>
            <a:ext cx="1830447" cy="200055"/>
          </a:xfrm>
          <a:prstGeom prst="rect">
            <a:avLst/>
          </a:prstGeom>
          <a:noFill/>
          <a:ln>
            <a:noFill/>
          </a:ln>
        </p:spPr>
        <p:txBody>
          <a:bodyPr wrap="square" rtlCol="0">
            <a:spAutoFit/>
          </a:bodyPr>
          <a:lstStyle/>
          <a:p>
            <a:r>
              <a:rPr lang="en-GB" sz="700" dirty="0" smtClean="0"/>
              <a:t>Milestone completed</a:t>
            </a:r>
            <a:endParaRPr lang="en-GB" sz="700" dirty="0"/>
          </a:p>
        </p:txBody>
      </p:sp>
      <p:sp>
        <p:nvSpPr>
          <p:cNvPr id="48" name="TextBox 47"/>
          <p:cNvSpPr txBox="1"/>
          <p:nvPr/>
        </p:nvSpPr>
        <p:spPr>
          <a:xfrm>
            <a:off x="237164" y="6622232"/>
            <a:ext cx="1869873" cy="200055"/>
          </a:xfrm>
          <a:prstGeom prst="rect">
            <a:avLst/>
          </a:prstGeom>
          <a:noFill/>
          <a:ln>
            <a:noFill/>
          </a:ln>
        </p:spPr>
        <p:txBody>
          <a:bodyPr wrap="square" rtlCol="0">
            <a:spAutoFit/>
          </a:bodyPr>
          <a:lstStyle/>
          <a:p>
            <a:r>
              <a:rPr lang="en-GB" sz="700" dirty="0" smtClean="0"/>
              <a:t>Planning/Milestone date to be confirmed</a:t>
            </a:r>
            <a:endParaRPr lang="en-GB" sz="700" dirty="0"/>
          </a:p>
        </p:txBody>
      </p:sp>
    </p:spTree>
    <p:extLst>
      <p:ext uri="{BB962C8B-B14F-4D97-AF65-F5344CB8AC3E}">
        <p14:creationId xmlns:p14="http://schemas.microsoft.com/office/powerpoint/2010/main" val="182515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5425" y="44624"/>
            <a:ext cx="8688388" cy="648072"/>
          </a:xfrm>
        </p:spPr>
        <p:txBody>
          <a:bodyPr/>
          <a:lstStyle/>
          <a:p>
            <a:r>
              <a:rPr lang="en-GB" sz="2000" dirty="0" smtClean="0"/>
              <a:t>UK Link Future Release </a:t>
            </a:r>
            <a:r>
              <a:rPr lang="en-GB" sz="2000" dirty="0"/>
              <a:t>3</a:t>
            </a:r>
            <a:endParaRPr lang="en-GB" sz="2000" dirty="0" smtClean="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55977049"/>
              </p:ext>
            </p:extLst>
          </p:nvPr>
        </p:nvGraphicFramePr>
        <p:xfrm>
          <a:off x="128769" y="767688"/>
          <a:ext cx="8868468" cy="4882141"/>
        </p:xfrm>
        <a:graphic>
          <a:graphicData uri="http://schemas.openxmlformats.org/drawingml/2006/table">
            <a:tbl>
              <a:tblPr firstRow="1" bandRow="1"/>
              <a:tblGrid>
                <a:gridCol w="1374609"/>
                <a:gridCol w="836374"/>
                <a:gridCol w="768035"/>
                <a:gridCol w="116826"/>
                <a:gridCol w="573745"/>
                <a:gridCol w="773642"/>
                <a:gridCol w="792088"/>
                <a:gridCol w="155505"/>
                <a:gridCol w="573745"/>
                <a:gridCol w="782918"/>
                <a:gridCol w="720080"/>
                <a:gridCol w="218237"/>
                <a:gridCol w="116826"/>
                <a:gridCol w="348183"/>
                <a:gridCol w="717655"/>
              </a:tblGrid>
              <a:tr h="21304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100" kern="1200" baseline="0" dirty="0" smtClean="0">
                          <a:solidFill>
                            <a:schemeClr val="dk1"/>
                          </a:solidFill>
                          <a:latin typeface="+mn-lt"/>
                          <a:ea typeface="+mn-ea"/>
                          <a:cs typeface="+mn-cs"/>
                        </a:rPr>
                        <a:t>30</a:t>
                      </a:r>
                      <a:r>
                        <a:rPr lang="en-GB" sz="1100" kern="1200" baseline="30000" dirty="0" smtClean="0">
                          <a:solidFill>
                            <a:schemeClr val="dk1"/>
                          </a:solidFill>
                          <a:latin typeface="+mn-lt"/>
                          <a:ea typeface="+mn-ea"/>
                          <a:cs typeface="+mn-cs"/>
                        </a:rPr>
                        <a:t>th</a:t>
                      </a:r>
                      <a:r>
                        <a:rPr lang="en-GB" sz="1100" kern="1200" baseline="0" dirty="0" smtClean="0">
                          <a:solidFill>
                            <a:schemeClr val="dk1"/>
                          </a:solidFill>
                          <a:latin typeface="+mn-lt"/>
                          <a:ea typeface="+mn-ea"/>
                          <a:cs typeface="+mn-cs"/>
                        </a:rPr>
                        <a:t> October 2017</a:t>
                      </a:r>
                      <a:endParaRPr lang="en-GB" sz="1100" kern="1200" baseline="0" dirty="0">
                        <a:solidFill>
                          <a:schemeClr val="dk1"/>
                        </a:solidFill>
                        <a:latin typeface="+mn-lt"/>
                        <a:ea typeface="+mn-ea"/>
                        <a:cs typeface="+mn-cs"/>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smtClean="0">
                          <a:solidFill>
                            <a:schemeClr val="tx1"/>
                          </a:solidFill>
                          <a:latin typeface="+mn-lt"/>
                        </a:rPr>
                        <a:t>Overall</a:t>
                      </a:r>
                      <a:r>
                        <a:rPr lang="en-GB" sz="1200" baseline="0" dirty="0" smtClean="0">
                          <a:solidFill>
                            <a:schemeClr val="tx1"/>
                          </a:solidFill>
                          <a:latin typeface="+mn-lt"/>
                        </a:rPr>
                        <a:t> Project RAG Status</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smtClean="0">
                          <a:solidFill>
                            <a:schemeClr val="tx1"/>
                          </a:solidFill>
                        </a:rPr>
                        <a:t>G</a:t>
                      </a:r>
                      <a:endParaRPr lang="en-GB" sz="1400" dirty="0">
                        <a:solidFill>
                          <a:schemeClr val="tx1"/>
                        </a:solidFill>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268356">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dirty="0" smtClean="0">
                          <a:solidFill>
                            <a:schemeClr val="tx1"/>
                          </a:solidFill>
                          <a:latin typeface="+mn-lt"/>
                        </a:rPr>
                        <a:t>Time</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dirty="0" smtClean="0">
                          <a:solidFill>
                            <a:schemeClr val="tx1"/>
                          </a:solidFill>
                          <a:latin typeface="+mn-lt"/>
                        </a:rPr>
                        <a:t>Risks and Issues</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dirty="0" smtClean="0">
                          <a:solidFill>
                            <a:schemeClr val="tx1"/>
                          </a:solidFill>
                          <a:latin typeface="+mn-lt"/>
                        </a:rPr>
                        <a:t>Cost</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400" dirty="0" smtClean="0">
                          <a:solidFill>
                            <a:schemeClr val="tx1"/>
                          </a:solidFill>
                        </a:rPr>
                        <a:t>Resources</a:t>
                      </a:r>
                      <a:endParaRPr lang="en-GB" sz="1400" dirty="0">
                        <a:solidFill>
                          <a:schemeClr val="tx1"/>
                        </a:solidFill>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r>
              <a:tr h="273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RAG</a:t>
                      </a:r>
                      <a:r>
                        <a:rPr lang="en-GB" sz="1200" b="1" baseline="0" dirty="0" smtClean="0">
                          <a:solidFill>
                            <a:schemeClr val="tx1"/>
                          </a:solidFill>
                          <a:latin typeface="+mn-lt"/>
                        </a:rPr>
                        <a:t> Status</a:t>
                      </a:r>
                      <a:endParaRPr lang="en-GB" sz="12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0" dirty="0" smtClean="0">
                          <a:latin typeface="+mn-lt"/>
                        </a:rPr>
                        <a:t>G</a:t>
                      </a:r>
                      <a:endParaRPr lang="en-GB" sz="1200" b="0" dirty="0">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0" kern="1200" dirty="0" smtClean="0">
                          <a:solidFill>
                            <a:schemeClr val="tx1"/>
                          </a:solidFill>
                          <a:latin typeface="+mn-lt"/>
                          <a:ea typeface="+mn-ea"/>
                          <a:cs typeface="+mn-cs"/>
                        </a:rPr>
                        <a:t>A</a:t>
                      </a:r>
                      <a:endParaRPr lang="en-GB" sz="1200" b="0" kern="1200" dirty="0">
                        <a:solidFill>
                          <a:schemeClr val="tx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0" kern="1200" dirty="0" smtClean="0">
                          <a:solidFill>
                            <a:schemeClr val="tx1"/>
                          </a:solidFill>
                          <a:latin typeface="+mn-lt"/>
                          <a:ea typeface="+mn-ea"/>
                          <a:cs typeface="+mn-cs"/>
                        </a:rPr>
                        <a:t>G</a:t>
                      </a:r>
                      <a:endParaRPr lang="en-GB" sz="1200" b="0" kern="1200" dirty="0">
                        <a:solidFill>
                          <a:schemeClr val="tx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400" b="0" kern="1200" dirty="0" smtClean="0">
                          <a:solidFill>
                            <a:schemeClr val="dk1"/>
                          </a:solidFill>
                          <a:latin typeface="+mn-lt"/>
                          <a:ea typeface="+mn-ea"/>
                          <a:cs typeface="+mn-cs"/>
                        </a:rPr>
                        <a:t>A</a:t>
                      </a:r>
                      <a:endParaRPr lang="en-GB" sz="1400" b="0" kern="1200" dirty="0">
                        <a:solidFill>
                          <a:schemeClr val="dk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n-GB"/>
                    </a:p>
                  </a:txBody>
                  <a:tcPr/>
                </a:tc>
                <a:tc hMerge="1">
                  <a:txBody>
                    <a:bodyPr/>
                    <a:lstStyle/>
                    <a:p>
                      <a:endParaRPr lang="en-GB"/>
                    </a:p>
                  </a:txBody>
                  <a:tcPr/>
                </a:tc>
              </a:tr>
              <a:tr h="226591">
                <a:tc gridSpan="1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Status</a:t>
                      </a:r>
                      <a:r>
                        <a:rPr lang="en-GB" sz="1200" b="1" baseline="0" dirty="0" smtClean="0">
                          <a:solidFill>
                            <a:schemeClr val="tx1"/>
                          </a:solidFill>
                          <a:latin typeface="+mn-lt"/>
                        </a:rPr>
                        <a:t> Explanation</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dirty="0"/>
                    </a:p>
                  </a:txBody>
                  <a:tcPr>
                    <a:solidFill>
                      <a:srgbClr val="92D050"/>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c hMerge="1">
                  <a:txBody>
                    <a:bodyPr/>
                    <a:lstStyle/>
                    <a:p>
                      <a:endParaRPr lang="en-GB"/>
                    </a:p>
                  </a:txBody>
                  <a:tcPr/>
                </a:tc>
                <a:tc hMerge="1">
                  <a:txBody>
                    <a:bodyPr/>
                    <a:lstStyle/>
                    <a:p>
                      <a:endParaRPr lang="en-GB"/>
                    </a:p>
                  </a:txBody>
                  <a:tcPr/>
                </a:tc>
              </a:tr>
              <a:tr h="3424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Arial" panose="020B0604020202020204" pitchFamily="34" charset="0"/>
                          <a:cs typeface="Arial" panose="020B0604020202020204" pitchFamily="34" charset="0"/>
                        </a:rPr>
                        <a:t>Objective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Set up of UK Link Future Release 3 Project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1402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dk1"/>
                          </a:solidFill>
                          <a:latin typeface="Arial" panose="020B0604020202020204" pitchFamily="34" charset="0"/>
                          <a:ea typeface="+mn-ea"/>
                          <a:cs typeface="Arial" panose="020B0604020202020204" pitchFamily="34" charset="0"/>
                        </a:rPr>
                        <a:t>Time</a:t>
                      </a:r>
                    </a:p>
                    <a:p>
                      <a:pPr algn="ctr"/>
                      <a:endParaRPr lang="en-GB" sz="1100" b="1" baseline="0" dirty="0" smtClean="0">
                        <a:latin typeface="Arial" panose="020B0604020202020204"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0" indent="-285750">
                        <a:buFont typeface="Arial" panose="020B0604020202020204" pitchFamily="34" charset="0"/>
                        <a:buChar char="•"/>
                      </a:pPr>
                      <a:r>
                        <a:rPr lang="en-GB" sz="1000" dirty="0" smtClean="0">
                          <a:solidFill>
                            <a:schemeClr val="tx1"/>
                          </a:solidFill>
                          <a:latin typeface="Arial" panose="020B0604020202020204" pitchFamily="34" charset="0"/>
                          <a:cs typeface="Arial" panose="020B0604020202020204" pitchFamily="34" charset="0"/>
                        </a:rPr>
                        <a:t>Collation and categorisation of open / deferred Change Items is in progress – this is dependent on R2 scope lockdown</a:t>
                      </a:r>
                    </a:p>
                    <a:p>
                      <a:pPr marL="285750" lvl="0" indent="-285750">
                        <a:buFont typeface="Arial" panose="020B0604020202020204" pitchFamily="34" charset="0"/>
                        <a:buChar char="•"/>
                      </a:pPr>
                      <a:r>
                        <a:rPr lang="en-GB" sz="1000" dirty="0" smtClean="0">
                          <a:solidFill>
                            <a:schemeClr val="tx1"/>
                          </a:solidFill>
                          <a:latin typeface="Arial" panose="020B0604020202020204" pitchFamily="34" charset="0"/>
                          <a:cs typeface="Arial" panose="020B0604020202020204" pitchFamily="34" charset="0"/>
                        </a:rPr>
                        <a:t>These Change Items include those relating to RAASP, Cadent Billing and Meter Read Sequencing which are perceived as being a priority</a:t>
                      </a:r>
                    </a:p>
                    <a:p>
                      <a:pPr marL="285750" lvl="0" indent="-285750">
                        <a:buFont typeface="Arial" panose="020B0604020202020204" pitchFamily="34" charset="0"/>
                        <a:buChar char="•"/>
                      </a:pPr>
                      <a:r>
                        <a:rPr lang="en-GB" sz="1000" dirty="0" smtClean="0">
                          <a:solidFill>
                            <a:schemeClr val="tx1"/>
                          </a:solidFill>
                          <a:latin typeface="Arial" panose="020B0604020202020204" pitchFamily="34" charset="0"/>
                          <a:cs typeface="Arial" panose="020B0604020202020204" pitchFamily="34" charset="0"/>
                        </a:rPr>
                        <a:t>Prioritisation of Change Items will be sought through ChMC and SDG </a:t>
                      </a:r>
                    </a:p>
                    <a:p>
                      <a:pPr marL="285750" lvl="0" indent="-285750">
                        <a:buFont typeface="Arial" panose="020B0604020202020204" pitchFamily="34" charset="0"/>
                        <a:buChar char="•"/>
                      </a:pPr>
                      <a:r>
                        <a:rPr lang="en-GB" sz="1000" dirty="0" smtClean="0">
                          <a:solidFill>
                            <a:schemeClr val="tx1"/>
                          </a:solidFill>
                          <a:latin typeface="Arial" panose="020B0604020202020204" pitchFamily="34" charset="0"/>
                          <a:cs typeface="Arial" panose="020B0604020202020204" pitchFamily="34" charset="0"/>
                        </a:rPr>
                        <a:t>UIG impacts to other delivery work streams is being assessed</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6909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Arial" panose="020B0604020202020204" pitchFamily="34" charset="0"/>
                          <a:cs typeface="Arial" panose="020B0604020202020204" pitchFamily="34" charset="0"/>
                        </a:rPr>
                        <a:t>Risks and Issues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There is a risk that the review and prioritisation of Change Demand Backlog will take longer than planned to agree the R3 scope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028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Arial" panose="020B0604020202020204" pitchFamily="34" charset="0"/>
                          <a:cs typeface="Arial" panose="020B0604020202020204" pitchFamily="34" charset="0"/>
                        </a:rPr>
                        <a:t>Cost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indent="-171450">
                        <a:buFont typeface="Arial" panose="020B0604020202020204" pitchFamily="34" charset="0"/>
                        <a:buChar char="•"/>
                      </a:pPr>
                      <a:r>
                        <a:rPr lang="en-GB" sz="1000" kern="1200" baseline="0" dirty="0" smtClean="0">
                          <a:solidFill>
                            <a:schemeClr val="tx1"/>
                          </a:solidFill>
                          <a:effectLst/>
                          <a:latin typeface="Arial" panose="020B0604020202020204" pitchFamily="34" charset="0"/>
                          <a:ea typeface="+mn-ea"/>
                          <a:cs typeface="Arial" panose="020B0604020202020204" pitchFamily="34" charset="0"/>
                        </a:rPr>
                        <a:t>It is assumed that scope will be managed such that full project delivery costs would be within BP18 values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53961">
                <a:tc>
                  <a:txBody>
                    <a:bodyPr/>
                    <a:lstStyle/>
                    <a:p>
                      <a:pPr algn="ctr"/>
                      <a:r>
                        <a:rPr lang="en-GB" sz="1100" b="1" baseline="0" dirty="0" smtClean="0">
                          <a:latin typeface="Arial" panose="020B0604020202020204" pitchFamily="34" charset="0"/>
                          <a:cs typeface="Arial" panose="020B0604020202020204" pitchFamily="34" charset="0"/>
                        </a:rPr>
                        <a:t>Resources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1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Weekly monitoring of SME resources supporting Release 1 stabilisation and multiple demands (Future Releases, UIG </a:t>
                      </a:r>
                      <a:r>
                        <a:rPr kumimoji="0" lang="en-US" sz="1000" b="0" i="0" u="none" strike="noStrike" cap="none" normalizeH="0" baseline="0" dirty="0" err="1" smtClean="0">
                          <a:ln>
                            <a:noFill/>
                          </a:ln>
                          <a:solidFill>
                            <a:schemeClr val="tx1"/>
                          </a:solidFill>
                          <a:effectLst/>
                          <a:latin typeface="Arial" panose="020B0604020202020204" pitchFamily="34" charset="0"/>
                          <a:ea typeface="Verdana" pitchFamily="34" charset="0"/>
                          <a:cs typeface="Arial" panose="020B0604020202020204" pitchFamily="34" charset="0"/>
                        </a:rPr>
                        <a:t>etc</a:t>
                      </a:r>
                      <a:r>
                        <a:rPr kumimoji="0" lang="en-US" sz="10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53961">
                <a:tc>
                  <a:txBody>
                    <a:bodyPr/>
                    <a:lstStyle/>
                    <a:p>
                      <a:pPr algn="ctr"/>
                      <a:endParaRPr lang="en-GB" sz="1100" b="1" baseline="0" dirty="0" smtClean="0">
                        <a:latin typeface="Arial" panose="020B0604020202020204"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Scoping</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Delivery</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Realisation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53961">
                <a:tc>
                  <a:txBody>
                    <a:bodyPr/>
                    <a:lstStyle/>
                    <a:p>
                      <a:pPr algn="ctr"/>
                      <a:r>
                        <a:rPr lang="en-GB" sz="1100" b="1" baseline="0" dirty="0" smtClean="0">
                          <a:latin typeface="Arial" panose="020B0604020202020204" pitchFamily="34" charset="0"/>
                          <a:cs typeface="Arial" panose="020B0604020202020204" pitchFamily="34" charset="0"/>
                        </a:rPr>
                        <a:t>Stage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Prioritisation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Defined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Funding</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Analysis and HLD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Detailed Design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53961">
                <a:tc>
                  <a:txBody>
                    <a:bodyPr/>
                    <a:lstStyle/>
                    <a:p>
                      <a:pPr algn="ctr"/>
                      <a:r>
                        <a:rPr lang="en-GB" sz="1100" b="1" baseline="0" dirty="0" smtClean="0">
                          <a:latin typeface="Arial" panose="020B0604020202020204" pitchFamily="34" charset="0"/>
                          <a:cs typeface="Arial" panose="020B0604020202020204" pitchFamily="34" charset="0"/>
                        </a:rPr>
                        <a:t>Baseline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Feb 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53961">
                <a:tc>
                  <a:txBody>
                    <a:bodyPr/>
                    <a:lstStyle/>
                    <a:p>
                      <a:pPr algn="ctr"/>
                      <a:r>
                        <a:rPr lang="en-GB" sz="1100" b="1" baseline="0" dirty="0" smtClean="0">
                          <a:latin typeface="Arial" panose="020B0604020202020204" pitchFamily="34" charset="0"/>
                          <a:cs typeface="Arial" panose="020B0604020202020204" pitchFamily="34" charset="0"/>
                        </a:rPr>
                        <a:t>Current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Feb 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TBC</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bl>
          </a:graphicData>
        </a:graphic>
      </p:graphicFrame>
      <p:sp>
        <p:nvSpPr>
          <p:cNvPr id="17" name="Rectangle 16"/>
          <p:cNvSpPr/>
          <p:nvPr/>
        </p:nvSpPr>
        <p:spPr bwMode="auto">
          <a:xfrm>
            <a:off x="59879" y="6427810"/>
            <a:ext cx="6217389" cy="250682"/>
          </a:xfrm>
          <a:prstGeom prst="rect">
            <a:avLst/>
          </a:prstGeom>
          <a:noFill/>
          <a:ln w="9525" cap="flat" cmpd="sng" algn="ctr">
            <a:noFill/>
            <a:prstDash val="solid"/>
            <a:round/>
            <a:headEnd type="none" w="med" len="med"/>
            <a:tailEnd type="none" w="med" len="med"/>
          </a:ln>
          <a:effectLst/>
          <a:extLst/>
        </p:spPr>
        <p:txBody>
          <a:bodyPr vert="horz" wrap="none" lIns="92075"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900" b="1" i="0" strike="noStrike" cap="none" normalizeH="0" baseline="0" dirty="0" smtClean="0">
                <a:ln>
                  <a:noFill/>
                </a:ln>
                <a:solidFill>
                  <a:schemeClr val="tx1"/>
                </a:solidFill>
                <a:effectLst/>
                <a:latin typeface="Arial" charset="0"/>
              </a:rPr>
              <a:t>RAG Key – Milestones are end </a:t>
            </a:r>
            <a:r>
              <a:rPr kumimoji="0" lang="en-GB" sz="900" b="1" i="0" strike="noStrike" cap="none" normalizeH="0" dirty="0" smtClean="0">
                <a:ln>
                  <a:noFill/>
                </a:ln>
                <a:solidFill>
                  <a:schemeClr val="tx1"/>
                </a:solidFill>
                <a:effectLst/>
                <a:latin typeface="Arial" charset="0"/>
              </a:rPr>
              <a:t>dates:</a:t>
            </a:r>
            <a:endParaRPr kumimoji="0" lang="en-GB" sz="2400" b="1" i="0" strike="noStrike" cap="none" normalizeH="0" baseline="0" dirty="0" smtClean="0">
              <a:ln>
                <a:noFill/>
              </a:ln>
              <a:solidFill>
                <a:schemeClr val="tx1"/>
              </a:solidFill>
              <a:effectLst/>
              <a:latin typeface="Arial" charset="0"/>
            </a:endParaRPr>
          </a:p>
        </p:txBody>
      </p:sp>
      <p:sp>
        <p:nvSpPr>
          <p:cNvPr id="18" name="Flowchart: Decision 17"/>
          <p:cNvSpPr/>
          <p:nvPr/>
        </p:nvSpPr>
        <p:spPr bwMode="auto">
          <a:xfrm>
            <a:off x="5372425" y="6673238"/>
            <a:ext cx="118278" cy="101576"/>
          </a:xfrm>
          <a:prstGeom prst="flowChartDecision">
            <a:avLst/>
          </a:prstGeom>
          <a:solidFill>
            <a:srgbClr val="FF0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Flowchart: Decision 18"/>
          <p:cNvSpPr/>
          <p:nvPr/>
        </p:nvSpPr>
        <p:spPr bwMode="auto">
          <a:xfrm>
            <a:off x="3644168" y="6672127"/>
            <a:ext cx="118278" cy="101576"/>
          </a:xfrm>
          <a:prstGeom prst="flowChartDecision">
            <a:avLst/>
          </a:prstGeom>
          <a:solidFill>
            <a:srgbClr val="FFC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Flowchart: Decision 19"/>
          <p:cNvSpPr/>
          <p:nvPr/>
        </p:nvSpPr>
        <p:spPr bwMode="auto">
          <a:xfrm>
            <a:off x="2041593" y="6668966"/>
            <a:ext cx="118278" cy="101576"/>
          </a:xfrm>
          <a:prstGeom prst="flowChartDecision">
            <a:avLst/>
          </a:prstGeom>
          <a:solidFill>
            <a:srgbClr val="92D05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Flowchart: Decision 20"/>
          <p:cNvSpPr/>
          <p:nvPr/>
        </p:nvSpPr>
        <p:spPr bwMode="auto">
          <a:xfrm>
            <a:off x="7092698" y="6663712"/>
            <a:ext cx="118278" cy="101576"/>
          </a:xfrm>
          <a:prstGeom prst="flowChartDecision">
            <a:avLst/>
          </a:prstGeom>
          <a:solidFill>
            <a:srgbClr val="0070C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2" name="Flowchart: Decision 21"/>
          <p:cNvSpPr/>
          <p:nvPr/>
        </p:nvSpPr>
        <p:spPr bwMode="auto">
          <a:xfrm>
            <a:off x="169987" y="6672624"/>
            <a:ext cx="107304" cy="101576"/>
          </a:xfrm>
          <a:prstGeom prst="flowChartDecision">
            <a:avLst/>
          </a:prstGeom>
          <a:solidFill>
            <a:srgbClr val="7030A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3" name="TextBox 22"/>
          <p:cNvSpPr txBox="1"/>
          <p:nvPr/>
        </p:nvSpPr>
        <p:spPr>
          <a:xfrm>
            <a:off x="5446648" y="6622846"/>
            <a:ext cx="1912765" cy="200055"/>
          </a:xfrm>
          <a:prstGeom prst="rect">
            <a:avLst/>
          </a:prstGeom>
          <a:noFill/>
          <a:ln>
            <a:noFill/>
          </a:ln>
        </p:spPr>
        <p:txBody>
          <a:bodyPr wrap="square" rtlCol="0">
            <a:spAutoFit/>
          </a:bodyPr>
          <a:lstStyle/>
          <a:p>
            <a:r>
              <a:rPr lang="en-GB" sz="700" dirty="0" smtClean="0"/>
              <a:t>Milestone date forecast to be missed</a:t>
            </a:r>
            <a:endParaRPr lang="en-GB" sz="700" dirty="0"/>
          </a:p>
        </p:txBody>
      </p:sp>
      <p:sp>
        <p:nvSpPr>
          <p:cNvPr id="24" name="TextBox 23"/>
          <p:cNvSpPr txBox="1"/>
          <p:nvPr/>
        </p:nvSpPr>
        <p:spPr>
          <a:xfrm>
            <a:off x="3706721" y="6621735"/>
            <a:ext cx="1992316" cy="200055"/>
          </a:xfrm>
          <a:prstGeom prst="rect">
            <a:avLst/>
          </a:prstGeom>
          <a:noFill/>
          <a:ln>
            <a:noFill/>
          </a:ln>
        </p:spPr>
        <p:txBody>
          <a:bodyPr wrap="square" rtlCol="0">
            <a:spAutoFit/>
          </a:bodyPr>
          <a:lstStyle/>
          <a:p>
            <a:r>
              <a:rPr lang="en-GB" sz="700" dirty="0" smtClean="0"/>
              <a:t>Milestone date forecast to be at risk</a:t>
            </a:r>
            <a:endParaRPr lang="en-GB" sz="700" dirty="0"/>
          </a:p>
        </p:txBody>
      </p:sp>
      <p:sp>
        <p:nvSpPr>
          <p:cNvPr id="25" name="TextBox 24"/>
          <p:cNvSpPr txBox="1"/>
          <p:nvPr/>
        </p:nvSpPr>
        <p:spPr>
          <a:xfrm>
            <a:off x="2111970" y="6618574"/>
            <a:ext cx="2061111" cy="200055"/>
          </a:xfrm>
          <a:prstGeom prst="rect">
            <a:avLst/>
          </a:prstGeom>
          <a:noFill/>
          <a:ln>
            <a:noFill/>
          </a:ln>
        </p:spPr>
        <p:txBody>
          <a:bodyPr wrap="square" rtlCol="0">
            <a:spAutoFit/>
          </a:bodyPr>
          <a:lstStyle/>
          <a:p>
            <a:r>
              <a:rPr lang="en-GB" sz="700" dirty="0" smtClean="0"/>
              <a:t>Milestone date forecast to be met</a:t>
            </a:r>
            <a:endParaRPr lang="en-GB" sz="700" dirty="0"/>
          </a:p>
        </p:txBody>
      </p:sp>
      <p:sp>
        <p:nvSpPr>
          <p:cNvPr id="26" name="TextBox 25"/>
          <p:cNvSpPr txBox="1"/>
          <p:nvPr/>
        </p:nvSpPr>
        <p:spPr>
          <a:xfrm>
            <a:off x="7161475" y="6622846"/>
            <a:ext cx="1830447" cy="200055"/>
          </a:xfrm>
          <a:prstGeom prst="rect">
            <a:avLst/>
          </a:prstGeom>
          <a:noFill/>
          <a:ln>
            <a:noFill/>
          </a:ln>
        </p:spPr>
        <p:txBody>
          <a:bodyPr wrap="square" rtlCol="0">
            <a:spAutoFit/>
          </a:bodyPr>
          <a:lstStyle/>
          <a:p>
            <a:r>
              <a:rPr lang="en-GB" sz="700" dirty="0" smtClean="0"/>
              <a:t>Milestone completed</a:t>
            </a:r>
            <a:endParaRPr lang="en-GB" sz="700" dirty="0"/>
          </a:p>
        </p:txBody>
      </p:sp>
      <p:sp>
        <p:nvSpPr>
          <p:cNvPr id="27" name="TextBox 26"/>
          <p:cNvSpPr txBox="1"/>
          <p:nvPr/>
        </p:nvSpPr>
        <p:spPr>
          <a:xfrm>
            <a:off x="237164" y="6622232"/>
            <a:ext cx="1869873" cy="200055"/>
          </a:xfrm>
          <a:prstGeom prst="rect">
            <a:avLst/>
          </a:prstGeom>
          <a:noFill/>
          <a:ln>
            <a:noFill/>
          </a:ln>
        </p:spPr>
        <p:txBody>
          <a:bodyPr wrap="square" rtlCol="0">
            <a:spAutoFit/>
          </a:bodyPr>
          <a:lstStyle/>
          <a:p>
            <a:r>
              <a:rPr lang="en-GB" sz="700" dirty="0" smtClean="0"/>
              <a:t>Planning/Milestone date to be confirmed</a:t>
            </a:r>
            <a:endParaRPr lang="en-GB" sz="700" dirty="0"/>
          </a:p>
        </p:txBody>
      </p:sp>
    </p:spTree>
    <p:extLst>
      <p:ext uri="{BB962C8B-B14F-4D97-AF65-F5344CB8AC3E}">
        <p14:creationId xmlns:p14="http://schemas.microsoft.com/office/powerpoint/2010/main" val="2683963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153636"/>
            <a:ext cx="8688388" cy="338297"/>
          </a:xfrm>
        </p:spPr>
        <p:txBody>
          <a:bodyPr/>
          <a:lstStyle/>
          <a:p>
            <a:r>
              <a:rPr lang="en-GB" sz="2800" dirty="0" smtClean="0"/>
              <a:t>Future Committee Content</a:t>
            </a:r>
            <a:endParaRPr lang="en-GB" sz="3200" dirty="0">
              <a:solidFill>
                <a:srgbClr val="00B0F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94206736"/>
              </p:ext>
            </p:extLst>
          </p:nvPr>
        </p:nvGraphicFramePr>
        <p:xfrm>
          <a:off x="144116" y="980728"/>
          <a:ext cx="8712968" cy="3180488"/>
        </p:xfrm>
        <a:graphic>
          <a:graphicData uri="http://schemas.openxmlformats.org/drawingml/2006/table">
            <a:tbl>
              <a:tblPr firstRow="1" bandRow="1">
                <a:tableStyleId>{5C22544A-7EE6-4342-B048-85BDC9FD1C3A}</a:tableStyleId>
              </a:tblPr>
              <a:tblGrid>
                <a:gridCol w="1043508"/>
                <a:gridCol w="1871336"/>
                <a:gridCol w="1873080"/>
                <a:gridCol w="1224136"/>
                <a:gridCol w="1404764"/>
                <a:gridCol w="1296144"/>
              </a:tblGrid>
              <a:tr h="576064">
                <a:tc>
                  <a:txBody>
                    <a:bodyPr/>
                    <a:lstStyle/>
                    <a:p>
                      <a:pPr algn="ctr"/>
                      <a:r>
                        <a:rPr lang="en-GB" sz="1200" dirty="0" smtClean="0"/>
                        <a:t>Committee</a:t>
                      </a:r>
                      <a:r>
                        <a:rPr lang="en-GB" sz="1200" baseline="0" dirty="0" smtClean="0"/>
                        <a:t> Date</a:t>
                      </a:r>
                      <a:endParaRPr lang="en-GB" sz="1200" dirty="0"/>
                    </a:p>
                  </a:txBody>
                  <a:tcPr anchor="ctr"/>
                </a:tc>
                <a:tc>
                  <a:txBody>
                    <a:bodyPr/>
                    <a:lstStyle/>
                    <a:p>
                      <a:pPr algn="ctr"/>
                      <a:r>
                        <a:rPr lang="en-GB" sz="1200" dirty="0" smtClean="0"/>
                        <a:t>Topic</a:t>
                      </a:r>
                      <a:endParaRPr lang="en-GB" sz="1200" dirty="0"/>
                    </a:p>
                  </a:txBody>
                  <a:tcPr anchor="ctr"/>
                </a:tc>
                <a:tc>
                  <a:txBody>
                    <a:bodyPr/>
                    <a:lstStyle/>
                    <a:p>
                      <a:pPr algn="ctr"/>
                      <a:r>
                        <a:rPr lang="en-GB" sz="1200" dirty="0" smtClean="0"/>
                        <a:t>Objective</a:t>
                      </a:r>
                      <a:endParaRPr lang="en-GB" sz="1200" dirty="0"/>
                    </a:p>
                  </a:txBody>
                  <a:tcPr anchor="ctr"/>
                </a:tc>
                <a:tc>
                  <a:txBody>
                    <a:bodyPr/>
                    <a:lstStyle/>
                    <a:p>
                      <a:pPr algn="ctr"/>
                      <a:r>
                        <a:rPr lang="en-GB" sz="1200" dirty="0" smtClean="0"/>
                        <a:t>Required Outcome</a:t>
                      </a:r>
                      <a:endParaRPr lang="en-GB" sz="1200" dirty="0"/>
                    </a:p>
                  </a:txBody>
                  <a:tcPr anchor="ctr"/>
                </a:tc>
                <a:tc>
                  <a:txBody>
                    <a:bodyPr/>
                    <a:lstStyle/>
                    <a:p>
                      <a:pPr algn="ctr"/>
                      <a:r>
                        <a:rPr lang="en-GB" sz="1200" dirty="0" smtClean="0"/>
                        <a:t>Decision / Action / Information</a:t>
                      </a:r>
                      <a:endParaRPr lang="en-GB" sz="1200" dirty="0"/>
                    </a:p>
                  </a:txBody>
                  <a:tcPr anchor="ctr"/>
                </a:tc>
                <a:tc>
                  <a:txBody>
                    <a:bodyPr/>
                    <a:lstStyle/>
                    <a:p>
                      <a:pPr algn="ctr"/>
                      <a:r>
                        <a:rPr lang="en-GB" sz="1200" dirty="0" smtClean="0"/>
                        <a:t>Comments</a:t>
                      </a:r>
                      <a:endParaRPr lang="en-GB" sz="1200" dirty="0"/>
                    </a:p>
                  </a:txBody>
                  <a:tcPr anchor="ctr"/>
                </a:tc>
              </a:tr>
              <a:tr h="711608">
                <a:tc>
                  <a:txBody>
                    <a:bodyPr/>
                    <a:lstStyle/>
                    <a:p>
                      <a:pPr algn="ctr"/>
                      <a:r>
                        <a:rPr lang="en-GB" sz="1200" b="0" dirty="0" smtClean="0"/>
                        <a:t>08/11/17</a:t>
                      </a:r>
                      <a:endParaRPr lang="en-GB" sz="1200" b="0" dirty="0"/>
                    </a:p>
                  </a:txBody>
                  <a:tcPr anchor="ctr"/>
                </a:tc>
                <a:tc>
                  <a:txBody>
                    <a:bodyPr/>
                    <a:lstStyle/>
                    <a:p>
                      <a:pPr marL="0" algn="ctr" defTabSz="914400" rtl="0" eaLnBrk="1" latinLnBrk="0" hangingPunct="1"/>
                      <a:r>
                        <a:rPr lang="en-GB" sz="1200" dirty="0" smtClean="0"/>
                        <a:t>Release 2 Funding Agreement for Detailed Design (EQR)</a:t>
                      </a:r>
                      <a:endParaRPr lang="en-GB" sz="1200" kern="1200" dirty="0">
                        <a:solidFill>
                          <a:schemeClr val="dk1"/>
                        </a:solidFill>
                        <a:latin typeface="Wingdings" panose="05000000000000000000" pitchFamily="2" charset="2"/>
                        <a:ea typeface="+mn-ea"/>
                        <a:cs typeface="+mn-cs"/>
                      </a:endParaRPr>
                    </a:p>
                  </a:txBody>
                  <a:tcPr anchor="ctr"/>
                </a:tc>
                <a:tc>
                  <a:txBody>
                    <a:bodyPr/>
                    <a:lstStyle/>
                    <a:p>
                      <a:r>
                        <a:rPr lang="en-GB" sz="1200" dirty="0" smtClean="0"/>
                        <a:t>ChMC</a:t>
                      </a:r>
                      <a:r>
                        <a:rPr lang="en-GB" sz="1200" baseline="0" dirty="0" smtClean="0"/>
                        <a:t> agreement for R2 DSC Market Change Budget funding to commence Detailed Design</a:t>
                      </a:r>
                      <a:endParaRPr lang="en-GB" sz="1200" dirty="0" smtClean="0"/>
                    </a:p>
                  </a:txBody>
                  <a:tcPr anchor="ctr"/>
                </a:tc>
                <a:tc>
                  <a:txBody>
                    <a:bodyPr/>
                    <a:lstStyle/>
                    <a:p>
                      <a:r>
                        <a:rPr lang="en-GB" sz="1200" dirty="0" smtClean="0"/>
                        <a:t>Approve EQR</a:t>
                      </a:r>
                      <a:endParaRPr lang="en-GB"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Decision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dk1"/>
                        </a:solidFill>
                        <a:latin typeface="+mn-lt"/>
                        <a:ea typeface="+mn-ea"/>
                        <a:cs typeface="+mn-cs"/>
                      </a:endParaRPr>
                    </a:p>
                  </a:txBody>
                  <a:tcPr anchor="ctr"/>
                </a:tc>
              </a:tr>
              <a:tr h="711608">
                <a:tc>
                  <a:txBody>
                    <a:bodyPr/>
                    <a:lstStyle/>
                    <a:p>
                      <a:pPr algn="ctr"/>
                      <a:r>
                        <a:rPr lang="en-GB" sz="1200" b="0" dirty="0" smtClean="0"/>
                        <a:t>13/12/17</a:t>
                      </a:r>
                      <a:endParaRPr lang="en-GB" sz="1200" b="0" dirty="0"/>
                    </a:p>
                  </a:txBody>
                  <a:tcPr anchor="ctr"/>
                </a:tc>
                <a:tc>
                  <a:txBody>
                    <a:bodyPr/>
                    <a:lstStyle/>
                    <a:p>
                      <a:pPr marL="0" algn="ctr" defTabSz="914400" rtl="0" eaLnBrk="1" latinLnBrk="0" hangingPunct="1"/>
                      <a:r>
                        <a:rPr lang="en-GB" sz="1200" dirty="0" smtClean="0"/>
                        <a:t>Release 2 Funding Agreement (BER)</a:t>
                      </a:r>
                      <a:endParaRPr lang="en-GB" sz="1200" kern="1200" dirty="0">
                        <a:solidFill>
                          <a:schemeClr val="dk1"/>
                        </a:solidFill>
                        <a:latin typeface="Wingdings" panose="05000000000000000000" pitchFamily="2" charset="2"/>
                        <a:ea typeface="+mn-ea"/>
                        <a:cs typeface="+mn-cs"/>
                      </a:endParaRPr>
                    </a:p>
                  </a:txBody>
                  <a:tcPr anchor="ctr"/>
                </a:tc>
                <a:tc>
                  <a:txBody>
                    <a:bodyPr/>
                    <a:lstStyle/>
                    <a:p>
                      <a:r>
                        <a:rPr lang="en-GB" sz="1200" dirty="0" smtClean="0"/>
                        <a:t>ChMC</a:t>
                      </a:r>
                      <a:r>
                        <a:rPr lang="en-GB" sz="1200" baseline="0" dirty="0" smtClean="0"/>
                        <a:t> agreement for R2 DSC Market Change Budget funding for full project delivery</a:t>
                      </a:r>
                      <a:endParaRPr lang="en-GB" sz="1200" dirty="0" smtClean="0"/>
                    </a:p>
                  </a:txBody>
                  <a:tcPr anchor="ctr"/>
                </a:tc>
                <a:tc>
                  <a:txBody>
                    <a:bodyPr/>
                    <a:lstStyle/>
                    <a:p>
                      <a:r>
                        <a:rPr lang="en-GB" sz="1200" dirty="0" smtClean="0"/>
                        <a:t>Approve BER</a:t>
                      </a:r>
                      <a:endParaRPr lang="en-GB"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Decision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dk1"/>
                        </a:solidFill>
                        <a:latin typeface="+mn-lt"/>
                        <a:ea typeface="+mn-ea"/>
                        <a:cs typeface="+mn-cs"/>
                      </a:endParaRPr>
                    </a:p>
                  </a:txBody>
                  <a:tcPr anchor="ctr"/>
                </a:tc>
              </a:tr>
              <a:tr h="711608">
                <a:tc>
                  <a:txBody>
                    <a:bodyPr/>
                    <a:lstStyle/>
                    <a:p>
                      <a:pPr algn="ctr"/>
                      <a:r>
                        <a:rPr lang="en-GB" sz="1200" b="0" dirty="0" smtClean="0"/>
                        <a:t>13/12/17</a:t>
                      </a:r>
                      <a:endParaRPr lang="en-GB" sz="1200" b="0" dirty="0"/>
                    </a:p>
                  </a:txBody>
                  <a:tcPr anchor="ctr"/>
                </a:tc>
                <a:tc>
                  <a:txBody>
                    <a:bodyPr/>
                    <a:lstStyle/>
                    <a:p>
                      <a:pPr marL="0" algn="ctr" defTabSz="914400" rtl="0" eaLnBrk="1" latinLnBrk="0" hangingPunct="1"/>
                      <a:r>
                        <a:rPr lang="en-GB" sz="1200" dirty="0" smtClean="0"/>
                        <a:t>Release 3 Scope</a:t>
                      </a:r>
                      <a:endParaRPr lang="en-GB" sz="1200" kern="1200" dirty="0">
                        <a:solidFill>
                          <a:schemeClr val="dk1"/>
                        </a:solidFill>
                        <a:latin typeface="Wingdings" panose="05000000000000000000" pitchFamily="2" charset="2"/>
                        <a:ea typeface="+mn-ea"/>
                        <a:cs typeface="+mn-cs"/>
                      </a:endParaRPr>
                    </a:p>
                  </a:txBody>
                  <a:tcPr anchor="ctr"/>
                </a:tc>
                <a:tc>
                  <a:txBody>
                    <a:bodyPr/>
                    <a:lstStyle/>
                    <a:p>
                      <a:r>
                        <a:rPr lang="en-GB" sz="1200" dirty="0" smtClean="0"/>
                        <a:t>Prioritisation of Change Items for Release 3 inclusion</a:t>
                      </a:r>
                    </a:p>
                  </a:txBody>
                  <a:tcPr anchor="ctr"/>
                </a:tc>
                <a:tc>
                  <a:txBody>
                    <a:bodyPr/>
                    <a:lstStyle/>
                    <a:p>
                      <a:r>
                        <a:rPr lang="en-GB" sz="1200" dirty="0" smtClean="0"/>
                        <a:t>Agreed scope proposal</a:t>
                      </a:r>
                      <a:endParaRPr lang="en-GB"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Decision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To be ratified by SDG</a:t>
                      </a:r>
                    </a:p>
                  </a:txBody>
                  <a:tcPr anchor="ctr"/>
                </a:tc>
              </a:tr>
            </a:tbl>
          </a:graphicData>
        </a:graphic>
      </p:graphicFrame>
    </p:spTree>
    <p:extLst>
      <p:ext uri="{BB962C8B-B14F-4D97-AF65-F5344CB8AC3E}">
        <p14:creationId xmlns:p14="http://schemas.microsoft.com/office/powerpoint/2010/main" val="2636286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www.w3.org/XML/1998/namespace"/>
    <ds:schemaRef ds:uri="http://schemas.microsoft.com/office/2006/documentManagement/types"/>
    <ds:schemaRef ds:uri="http://schemas.microsoft.com/office/2006/metadata/properties"/>
    <ds:schemaRef ds:uri="http://purl.org/dc/dcmitype/"/>
    <ds:schemaRef ds:uri="2a985eae-c12e-416e-9833-85f34b1ee04e"/>
    <ds:schemaRef ds:uri="http://purl.org/dc/elements/1.1/"/>
    <ds:schemaRef ds:uri="http://schemas.openxmlformats.org/package/2006/metadata/core-properties"/>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5068</TotalTime>
  <Words>1147</Words>
  <Application>Microsoft Macintosh PowerPoint</Application>
  <PresentationFormat>On-screen Show (4:3)</PresentationFormat>
  <Paragraphs>248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ＭＳ Ｐゴシック</vt:lpstr>
      <vt:lpstr>Verdana</vt:lpstr>
      <vt:lpstr>Wingdings</vt:lpstr>
      <vt:lpstr>xoserve templates</vt:lpstr>
      <vt:lpstr>Change Management Committee – Retail &amp; Networks Update</vt:lpstr>
      <vt:lpstr>Regular DSC update</vt:lpstr>
      <vt:lpstr>Platform Portfolio Overview - Current</vt:lpstr>
      <vt:lpstr>Platform Portfolio Overview – Proposed</vt:lpstr>
      <vt:lpstr>4340 – UK Link Future Release 1.1</vt:lpstr>
      <vt:lpstr>4340 – UK Link Future Release 2</vt:lpstr>
      <vt:lpstr>UK Link Future Release 3</vt:lpstr>
      <vt:lpstr>Future Committee Content</vt:lpstr>
    </vt:vector>
  </TitlesOfParts>
  <Company>DC Freelance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Cuin</cp:lastModifiedBy>
  <cp:revision>167</cp:revision>
  <dcterms:created xsi:type="dcterms:W3CDTF">2011-09-20T14:58:41Z</dcterms:created>
  <dcterms:modified xsi:type="dcterms:W3CDTF">2017-11-02T11:13:43Z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1996322381</vt:i4>
  </property>
  <property fmtid="{D5CDD505-2E9C-101B-9397-08002B2CF9AE}" pid="4" name="_NewReviewCycle">
    <vt:lpwstr/>
  </property>
  <property fmtid="{D5CDD505-2E9C-101B-9397-08002B2CF9AE}" pid="5" name="_EmailSubject">
    <vt:lpwstr>ChMC Updates for R2 Cost RAG</vt:lpwstr>
  </property>
  <property fmtid="{D5CDD505-2E9C-101B-9397-08002B2CF9AE}" pid="6" name="_AuthorEmail">
    <vt:lpwstr>lee.chambers@xoserve.com</vt:lpwstr>
  </property>
  <property fmtid="{D5CDD505-2E9C-101B-9397-08002B2CF9AE}" pid="7" name="_AuthorEmailDisplayName">
    <vt:lpwstr>Chambers, Lee</vt:lpwstr>
  </property>
  <property fmtid="{D5CDD505-2E9C-101B-9397-08002B2CF9AE}" pid="8" name="ContentTypeId">
    <vt:lpwstr>0x010100EC027A3842200A4881B078E78C741B39</vt:lpwstr>
  </property>
  <property fmtid="{D5CDD505-2E9C-101B-9397-08002B2CF9AE}" pid="9" name="_PreviousAdHocReviewCycleID">
    <vt:i4>-185682307</vt:i4>
  </property>
</Properties>
</file>