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E61"/>
    <a:srgbClr val="FFFFFF"/>
    <a:srgbClr val="D2232A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1" autoAdjust="0"/>
    <p:restoredTop sz="94660"/>
  </p:normalViewPr>
  <p:slideViewPr>
    <p:cSldViewPr snapToObjects="1">
      <p:cViewPr varScale="1">
        <p:scale>
          <a:sx n="108" d="100"/>
          <a:sy n="108" d="100"/>
        </p:scale>
        <p:origin x="105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01/11/2017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A8C79-E0F5-444C-981A-DE8491C3625F}" type="datetimeFigureOut">
              <a:rPr lang="en-GB" smtClean="0"/>
              <a:t>01/11/2017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5B922-9648-425E-942A-30A84FD670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63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59879" y="6427810"/>
            <a:ext cx="6217389" cy="2506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RAG Key – Milestones are end </a:t>
            </a:r>
            <a:r>
              <a:rPr kumimoji="0" lang="en-GB" sz="9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dates:</a:t>
            </a:r>
            <a:endParaRPr kumimoji="0" lang="en-GB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lowchart: Decision 7"/>
          <p:cNvSpPr/>
          <p:nvPr/>
        </p:nvSpPr>
        <p:spPr bwMode="auto">
          <a:xfrm>
            <a:off x="5372425" y="6673238"/>
            <a:ext cx="118278" cy="101576"/>
          </a:xfrm>
          <a:prstGeom prst="flowChartDecision">
            <a:avLst/>
          </a:prstGeom>
          <a:solidFill>
            <a:srgbClr val="FF0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lowchart: Decision 8"/>
          <p:cNvSpPr/>
          <p:nvPr/>
        </p:nvSpPr>
        <p:spPr bwMode="auto">
          <a:xfrm>
            <a:off x="3644168" y="6672127"/>
            <a:ext cx="118278" cy="101576"/>
          </a:xfrm>
          <a:prstGeom prst="flowChartDecision">
            <a:avLst/>
          </a:prstGeom>
          <a:solidFill>
            <a:srgbClr val="FFC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lowchart: Decision 9"/>
          <p:cNvSpPr/>
          <p:nvPr/>
        </p:nvSpPr>
        <p:spPr bwMode="auto">
          <a:xfrm>
            <a:off x="2041593" y="6668966"/>
            <a:ext cx="118278" cy="101576"/>
          </a:xfrm>
          <a:prstGeom prst="flowChartDecision">
            <a:avLst/>
          </a:prstGeom>
          <a:solidFill>
            <a:srgbClr val="92D05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lowchart: Decision 10"/>
          <p:cNvSpPr/>
          <p:nvPr/>
        </p:nvSpPr>
        <p:spPr bwMode="auto">
          <a:xfrm>
            <a:off x="7092698" y="6663712"/>
            <a:ext cx="118278" cy="101576"/>
          </a:xfrm>
          <a:prstGeom prst="flowChartDecision">
            <a:avLst/>
          </a:prstGeom>
          <a:solidFill>
            <a:srgbClr val="0070C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lowchart: Decision 11"/>
          <p:cNvSpPr/>
          <p:nvPr/>
        </p:nvSpPr>
        <p:spPr bwMode="auto">
          <a:xfrm>
            <a:off x="169987" y="6672624"/>
            <a:ext cx="107304" cy="101576"/>
          </a:xfrm>
          <a:prstGeom prst="flowChartDecision">
            <a:avLst/>
          </a:prstGeom>
          <a:solidFill>
            <a:srgbClr val="7030A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46648" y="6622846"/>
            <a:ext cx="191276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missed</a:t>
            </a:r>
            <a:endParaRPr lang="en-GB" sz="700" dirty="0"/>
          </a:p>
        </p:txBody>
      </p:sp>
      <p:sp>
        <p:nvSpPr>
          <p:cNvPr id="14" name="TextBox 13"/>
          <p:cNvSpPr txBox="1"/>
          <p:nvPr/>
        </p:nvSpPr>
        <p:spPr>
          <a:xfrm>
            <a:off x="3706721" y="6621735"/>
            <a:ext cx="1992316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at risk</a:t>
            </a:r>
            <a:endParaRPr lang="en-GB" sz="700" dirty="0"/>
          </a:p>
        </p:txBody>
      </p:sp>
      <p:sp>
        <p:nvSpPr>
          <p:cNvPr id="15" name="TextBox 14"/>
          <p:cNvSpPr txBox="1"/>
          <p:nvPr/>
        </p:nvSpPr>
        <p:spPr>
          <a:xfrm>
            <a:off x="2111970" y="6618574"/>
            <a:ext cx="20611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met</a:t>
            </a:r>
            <a:endParaRPr lang="en-GB" sz="700" dirty="0"/>
          </a:p>
        </p:txBody>
      </p:sp>
      <p:sp>
        <p:nvSpPr>
          <p:cNvPr id="16" name="TextBox 15"/>
          <p:cNvSpPr txBox="1"/>
          <p:nvPr/>
        </p:nvSpPr>
        <p:spPr>
          <a:xfrm>
            <a:off x="7161475" y="6622846"/>
            <a:ext cx="183044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completed</a:t>
            </a:r>
            <a:endParaRPr lang="en-GB" sz="700" dirty="0"/>
          </a:p>
        </p:txBody>
      </p:sp>
      <p:sp>
        <p:nvSpPr>
          <p:cNvPr id="17" name="TextBox 16"/>
          <p:cNvSpPr txBox="1"/>
          <p:nvPr/>
        </p:nvSpPr>
        <p:spPr>
          <a:xfrm>
            <a:off x="237164" y="6622232"/>
            <a:ext cx="1869873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Planning/Milestone date to be confirmed</a:t>
            </a:r>
            <a:endParaRPr lang="en-GB" sz="700" dirty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5425" y="44624"/>
            <a:ext cx="8688388" cy="648072"/>
          </a:xfrm>
        </p:spPr>
        <p:txBody>
          <a:bodyPr/>
          <a:lstStyle/>
          <a:p>
            <a:r>
              <a:rPr lang="en-GB" sz="2000" dirty="0" smtClean="0"/>
              <a:t>4340 – UK Link Future Release 1.1</a:t>
            </a: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4684085"/>
              </p:ext>
            </p:extLst>
          </p:nvPr>
        </p:nvGraphicFramePr>
        <p:xfrm>
          <a:off x="128769" y="767688"/>
          <a:ext cx="8868468" cy="5339341"/>
        </p:xfrm>
        <a:graphic>
          <a:graphicData uri="http://schemas.openxmlformats.org/drawingml/2006/table">
            <a:tbl>
              <a:tblPr firstRow="1" bandRow="1"/>
              <a:tblGrid>
                <a:gridCol w="1374609"/>
                <a:gridCol w="836374"/>
                <a:gridCol w="768035"/>
                <a:gridCol w="116826"/>
                <a:gridCol w="573745"/>
                <a:gridCol w="773642"/>
                <a:gridCol w="792088"/>
                <a:gridCol w="155505"/>
                <a:gridCol w="573745"/>
                <a:gridCol w="782918"/>
                <a:gridCol w="720080"/>
                <a:gridCol w="218237"/>
                <a:gridCol w="116826"/>
                <a:gridCol w="348183"/>
                <a:gridCol w="717655"/>
              </a:tblGrid>
              <a:tr h="2130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en-GB" sz="11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October 2017</a:t>
                      </a:r>
                      <a:endParaRPr lang="en-GB" sz="11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8356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Time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Resources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37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0" dirty="0" smtClean="0">
                          <a:latin typeface="+mn-lt"/>
                        </a:rPr>
                        <a:t>G</a:t>
                      </a:r>
                      <a:endParaRPr lang="en-GB" sz="1200" b="0" dirty="0"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6591">
                <a:tc gridSpan="1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424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Release delivery is for a scope of 4 CRs to meet business process ‘need dates’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140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</a:t>
                      </a:r>
                    </a:p>
                    <a:p>
                      <a:pPr algn="ctr"/>
                      <a:endParaRPr lang="en-GB" sz="11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Ofgem decision delayed for CP370B and CR249 and ChMC agreed to descope this CR from R1.1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 (DD) completed on 16/10 for all 5 CRs in the original scope (as notified at the 11/10 ChMC we completed DD for CR249)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 has commenced and is tracking to plan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The implementation date will be communicated in a ChMC Change Pack, Imp Date proposed for 08</a:t>
                      </a:r>
                      <a:r>
                        <a:rPr kumimoji="0" lang="en-US" sz="10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December 17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Testing plan, scenarios &amp; test cases defined in full, regression testing packs to be provided to DRG to report on progress versus plan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 period agreed internally within Xoserve considering the Christmas holiday period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90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Risks are considered to be low scale and mitigated.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Monitoring production defects and deployments for any potential impact to R1.1 deployment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28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track – Descope of CR249, revision of R1.1 project costs being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Release 1 stabilisation and multiple demands (Future Releases, UIG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endParaRPr lang="en-GB" sz="11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11/08/17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Early July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Early July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01/09/17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Oct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Nov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Nov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Dec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24/07/17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24/07/17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15/07/17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15/07/17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16/10/17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03/11/17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01/12/17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08/12/17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16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8545E1A-EA83-463B-B744-ADE3D05E8049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2a985eae-c12e-416e-9833-85f34b1ee04e"/>
    <ds:schemaRef ds:uri="http://schemas.openxmlformats.org/package/2006/metadata/core-properti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5074</TotalTime>
  <Words>301</Words>
  <Application>Microsoft Macintosh PowerPoint</Application>
  <PresentationFormat>On-screen Show (4:3)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ＭＳ Ｐゴシック</vt:lpstr>
      <vt:lpstr>Verdana</vt:lpstr>
      <vt:lpstr>Wingdings</vt:lpstr>
      <vt:lpstr>xoserve templates</vt:lpstr>
      <vt:lpstr>4340 – UK Link Future Release 1.1</vt:lpstr>
    </vt:vector>
  </TitlesOfParts>
  <Company>DC Freelance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Helen Cuin</cp:lastModifiedBy>
  <cp:revision>167</cp:revision>
  <dcterms:created xsi:type="dcterms:W3CDTF">2011-09-20T14:58:41Z</dcterms:created>
  <dcterms:modified xsi:type="dcterms:W3CDTF">2017-11-01T14:57:41Z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1190269878</vt:i4>
  </property>
  <property fmtid="{D5CDD505-2E9C-101B-9397-08002B2CF9AE}" pid="4" name="_NewReviewCycle">
    <vt:lpwstr/>
  </property>
  <property fmtid="{D5CDD505-2E9C-101B-9397-08002B2CF9AE}" pid="5" name="_EmailSubject">
    <vt:lpwstr>November 17 DSC Change Committee Info</vt:lpwstr>
  </property>
  <property fmtid="{D5CDD505-2E9C-101B-9397-08002B2CF9AE}" pid="6" name="_AuthorEmail">
    <vt:lpwstr>lee.chambers@xoserve.com</vt:lpwstr>
  </property>
  <property fmtid="{D5CDD505-2E9C-101B-9397-08002B2CF9AE}" pid="7" name="_AuthorEmailDisplayName">
    <vt:lpwstr>Chambers, Lee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-185682307</vt:i4>
  </property>
</Properties>
</file>