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804" r:id="rId4"/>
  </p:sldMasterIdLst>
  <p:handoutMasterIdLst>
    <p:handoutMasterId r:id="rId10"/>
  </p:handoutMasterIdLst>
  <p:sldIdLst>
    <p:sldId id="277" r:id="rId5"/>
    <p:sldId id="313" r:id="rId6"/>
    <p:sldId id="316" r:id="rId7"/>
    <p:sldId id="314" r:id="rId8"/>
    <p:sldId id="315" r:id="rId9"/>
  </p:sldIdLst>
  <p:sldSz cx="9144000" cy="5143500" type="screen16x9"/>
  <p:notesSz cx="6797675" cy="99282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232A"/>
    <a:srgbClr val="1D3E61"/>
    <a:srgbClr val="68AEE0"/>
    <a:srgbClr val="3E5AA8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Objects="1">
      <p:cViewPr>
        <p:scale>
          <a:sx n="75" d="100"/>
          <a:sy n="75" d="100"/>
        </p:scale>
        <p:origin x="-1410" y="-87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Objects="1">
      <p:cViewPr varScale="1">
        <p:scale>
          <a:sx n="59" d="100"/>
          <a:sy n="59" d="100"/>
        </p:scale>
        <p:origin x="-1650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GB"/>
              <a:t>Monthly Breakdown of Cash Collected At Payment Due Date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'Cash Collection'!$E$22</c:f>
              <c:strCache>
                <c:ptCount val="1"/>
                <c:pt idx="0">
                  <c:v>PDD Collection %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2872454448017148E-3"/>
                  <c:y val="9.785930836585358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'Cash Collection'!$C$23:$C$28</c:f>
              <c:numCache>
                <c:formatCode>mmm\-yy</c:formatCode>
                <c:ptCount val="6"/>
                <c:pt idx="0">
                  <c:v>42856</c:v>
                </c:pt>
                <c:pt idx="1">
                  <c:v>42887</c:v>
                </c:pt>
                <c:pt idx="2">
                  <c:v>42917</c:v>
                </c:pt>
                <c:pt idx="3">
                  <c:v>42948</c:v>
                </c:pt>
                <c:pt idx="4">
                  <c:v>42979</c:v>
                </c:pt>
                <c:pt idx="5">
                  <c:v>43009</c:v>
                </c:pt>
              </c:numCache>
            </c:numRef>
          </c:cat>
          <c:val>
            <c:numRef>
              <c:f>'Cash Collection'!$E$23:$E$28</c:f>
              <c:numCache>
                <c:formatCode>0.00%</c:formatCode>
                <c:ptCount val="6"/>
                <c:pt idx="0">
                  <c:v>0.99996245979620424</c:v>
                </c:pt>
                <c:pt idx="1">
                  <c:v>0.98045802367599644</c:v>
                </c:pt>
                <c:pt idx="2">
                  <c:v>0.9988159421063505</c:v>
                </c:pt>
                <c:pt idx="3">
                  <c:v>0.99788404470138348</c:v>
                </c:pt>
                <c:pt idx="4">
                  <c:v>0.99457091575984724</c:v>
                </c:pt>
                <c:pt idx="5">
                  <c:v>0.98964953313652249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489024"/>
        <c:axId val="5678208"/>
      </c:barChart>
      <c:catAx>
        <c:axId val="11748902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crossAx val="5678208"/>
        <c:crosses val="autoZero"/>
        <c:auto val="0"/>
        <c:lblAlgn val="ctr"/>
        <c:lblOffset val="100"/>
        <c:noMultiLvlLbl val="1"/>
      </c:catAx>
      <c:valAx>
        <c:axId val="5678208"/>
        <c:scaling>
          <c:orientation val="minMax"/>
          <c:max val="1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% Of Cash Collected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crossAx val="117489024"/>
        <c:crosses val="autoZero"/>
        <c:crossBetween val="between"/>
        <c:majorUnit val="0.1"/>
        <c:minorUnit val="1.0000000000000002E-3"/>
      </c:valAx>
      <c:spPr>
        <a:solidFill>
          <a:schemeClr val="bg2">
            <a:lumMod val="75000"/>
          </a:schemeClr>
        </a:solidFill>
      </c:spPr>
    </c:plotArea>
    <c:legend>
      <c:legendPos val="r"/>
      <c:layout/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b="1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/>
            </a:pPr>
            <a:r>
              <a:rPr lang="en-GB" sz="1800"/>
              <a:t>Monthly</a:t>
            </a:r>
            <a:r>
              <a:rPr lang="en-GB" sz="1800" baseline="0"/>
              <a:t> Breakdown of Cash Collected At Payment Due Date + 3</a:t>
            </a:r>
            <a:endParaRPr lang="en-GB" sz="1800"/>
          </a:p>
        </c:rich>
      </c:tx>
      <c:layout>
        <c:manualLayout>
          <c:xMode val="edge"/>
          <c:yMode val="edge"/>
          <c:x val="0.1265028901734104"/>
          <c:y val="2.7350432258865739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'Cash Collection'!$G$22</c:f>
              <c:strCache>
                <c:ptCount val="1"/>
                <c:pt idx="0">
                  <c:v>PDD+3 Collection%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4150110375275938E-3"/>
                  <c:y val="1.46785109820104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'Cash Collection'!$C$23:$C$28</c:f>
              <c:numCache>
                <c:formatCode>mmm\-yy</c:formatCode>
                <c:ptCount val="6"/>
                <c:pt idx="0">
                  <c:v>42856</c:v>
                </c:pt>
                <c:pt idx="1">
                  <c:v>42887</c:v>
                </c:pt>
                <c:pt idx="2">
                  <c:v>42917</c:v>
                </c:pt>
                <c:pt idx="3">
                  <c:v>42948</c:v>
                </c:pt>
                <c:pt idx="4">
                  <c:v>42979</c:v>
                </c:pt>
                <c:pt idx="5">
                  <c:v>43009</c:v>
                </c:pt>
              </c:numCache>
            </c:numRef>
          </c:cat>
          <c:val>
            <c:numRef>
              <c:f>'Cash Collection'!$G$23:$G$28</c:f>
              <c:numCache>
                <c:formatCode>0.00%</c:formatCode>
                <c:ptCount val="6"/>
                <c:pt idx="0">
                  <c:v>1</c:v>
                </c:pt>
                <c:pt idx="1">
                  <c:v>0.9934449329472641</c:v>
                </c:pt>
                <c:pt idx="2">
                  <c:v>0.99988556531932304</c:v>
                </c:pt>
                <c:pt idx="3">
                  <c:v>0.99814164045116804</c:v>
                </c:pt>
                <c:pt idx="4">
                  <c:v>0.99583910191221503</c:v>
                </c:pt>
                <c:pt idx="5">
                  <c:v>0.99903066508158567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453696"/>
        <c:axId val="5455232"/>
      </c:barChart>
      <c:dateAx>
        <c:axId val="545369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5455232"/>
        <c:crosses val="autoZero"/>
        <c:auto val="1"/>
        <c:lblOffset val="100"/>
        <c:baseTimeUnit val="months"/>
      </c:dateAx>
      <c:valAx>
        <c:axId val="5455232"/>
        <c:scaling>
          <c:orientation val="minMax"/>
          <c:max val="1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% Of</a:t>
                </a:r>
                <a:r>
                  <a:rPr lang="en-GB" baseline="0"/>
                  <a:t> Cash Collected</a:t>
                </a:r>
                <a:endParaRPr lang="en-GB"/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5453696"/>
        <c:crosses val="autoZero"/>
        <c:crossBetween val="between"/>
        <c:majorUnit val="0.1"/>
        <c:minorUnit val="1.0000000000000002E-3"/>
      </c:valAx>
      <c:spPr>
        <a:solidFill>
          <a:schemeClr val="bg2">
            <a:lumMod val="75000"/>
          </a:schemeClr>
        </a:solidFill>
      </c:spPr>
    </c:plotArea>
    <c:legend>
      <c:legendPos val="r"/>
      <c:layout/>
      <c:overlay val="0"/>
      <c:txPr>
        <a:bodyPr/>
        <a:lstStyle/>
        <a:p>
          <a:pPr rtl="0">
            <a:defRPr b="1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00"/>
            </a:pPr>
            <a:r>
              <a:rPr lang="en-US" sz="1100"/>
              <a:t>No. of Failure to Pay Notices Issued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6012331791859344E-2"/>
          <c:y val="0.19480351414406533"/>
          <c:w val="0.71837886930800321"/>
          <c:h val="0.689216608340624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FTPN!$D$4</c:f>
              <c:strCache>
                <c:ptCount val="1"/>
                <c:pt idx="0">
                  <c:v>No. of Failure to Pay Notices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FTPN!$C$5:$C$10</c:f>
              <c:numCache>
                <c:formatCode>mmm\-yy</c:formatCode>
                <c:ptCount val="6"/>
                <c:pt idx="0">
                  <c:v>42856</c:v>
                </c:pt>
                <c:pt idx="1">
                  <c:v>42887</c:v>
                </c:pt>
                <c:pt idx="2">
                  <c:v>42917</c:v>
                </c:pt>
                <c:pt idx="3">
                  <c:v>42948</c:v>
                </c:pt>
                <c:pt idx="4">
                  <c:v>42979</c:v>
                </c:pt>
                <c:pt idx="5">
                  <c:v>43009</c:v>
                </c:pt>
              </c:numCache>
            </c:numRef>
          </c:cat>
          <c:val>
            <c:numRef>
              <c:f>FTPN!$D$5:$D$10</c:f>
              <c:numCache>
                <c:formatCode>0</c:formatCode>
                <c:ptCount val="6"/>
                <c:pt idx="0">
                  <c:v>1</c:v>
                </c:pt>
                <c:pt idx="1">
                  <c:v>31</c:v>
                </c:pt>
                <c:pt idx="2">
                  <c:v>10</c:v>
                </c:pt>
                <c:pt idx="3">
                  <c:v>9</c:v>
                </c:pt>
                <c:pt idx="4">
                  <c:v>18</c:v>
                </c:pt>
                <c:pt idx="5">
                  <c:v>17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590400"/>
        <c:axId val="5622016"/>
      </c:barChart>
      <c:dateAx>
        <c:axId val="559040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5622016"/>
        <c:crosses val="autoZero"/>
        <c:auto val="1"/>
        <c:lblOffset val="100"/>
        <c:baseTimeUnit val="months"/>
      </c:dateAx>
      <c:valAx>
        <c:axId val="5622016"/>
        <c:scaling>
          <c:orientation val="minMax"/>
          <c:max val="5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No.</a:t>
                </a:r>
                <a:r>
                  <a:rPr lang="en-GB" baseline="0"/>
                  <a:t> of Failure to pay notices issued	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0"/>
              <c:y val="0.15313684747739867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5590400"/>
        <c:crosses val="autoZero"/>
        <c:crossBetween val="between"/>
        <c:majorUnit val="10"/>
      </c:valAx>
      <c:spPr>
        <a:solidFill>
          <a:schemeClr val="bg2">
            <a:lumMod val="75000"/>
          </a:schemeClr>
        </a:solidFill>
      </c:spPr>
    </c:plotArea>
    <c:legend>
      <c:legendPos val="r"/>
      <c:layout>
        <c:manualLayout>
          <c:xMode val="edge"/>
          <c:yMode val="edge"/>
          <c:x val="0.80708961379827526"/>
          <c:y val="0.25206510644502772"/>
          <c:w val="0.18021197350331208"/>
          <c:h val="0.49575422863808688"/>
        </c:manualLayout>
      </c:layout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100"/>
              <a:t>Value of Failure to Pay Notices Issued</a:t>
            </a:r>
            <a:r>
              <a:rPr lang="en-US"/>
              <a:t>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6253085031037784"/>
          <c:y val="0.19480351414406533"/>
          <c:w val="0.71837886930800321"/>
          <c:h val="0.689216608340624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FTPN!$D$22</c:f>
              <c:strCache>
                <c:ptCount val="1"/>
                <c:pt idx="0">
                  <c:v>Value of Failure to Pay Notices</c:v>
                </c:pt>
              </c:strCache>
            </c:strRef>
          </c:tx>
          <c:invertIfNegative val="0"/>
          <c:cat>
            <c:numRef>
              <c:f>FTPN!$C$23:$C$28</c:f>
              <c:numCache>
                <c:formatCode>mmm\-yy</c:formatCode>
                <c:ptCount val="6"/>
                <c:pt idx="0">
                  <c:v>42856</c:v>
                </c:pt>
                <c:pt idx="1">
                  <c:v>42887</c:v>
                </c:pt>
                <c:pt idx="2">
                  <c:v>42917</c:v>
                </c:pt>
                <c:pt idx="3">
                  <c:v>42948</c:v>
                </c:pt>
                <c:pt idx="4">
                  <c:v>42979</c:v>
                </c:pt>
                <c:pt idx="5">
                  <c:v>43009</c:v>
                </c:pt>
              </c:numCache>
            </c:numRef>
          </c:cat>
          <c:val>
            <c:numRef>
              <c:f>FTPN!$D$23:$D$28</c:f>
              <c:numCache>
                <c:formatCode>"£"#,##0.00</c:formatCode>
                <c:ptCount val="6"/>
                <c:pt idx="0">
                  <c:v>303.83999999999997</c:v>
                </c:pt>
                <c:pt idx="1">
                  <c:v>177579.65</c:v>
                </c:pt>
                <c:pt idx="2">
                  <c:v>8273.27</c:v>
                </c:pt>
                <c:pt idx="3">
                  <c:v>17601.490000000002</c:v>
                </c:pt>
                <c:pt idx="4">
                  <c:v>45196.41</c:v>
                </c:pt>
                <c:pt idx="5">
                  <c:v>79616.86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5930752"/>
        <c:axId val="175932544"/>
      </c:barChart>
      <c:dateAx>
        <c:axId val="17593075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crossAx val="175932544"/>
        <c:crosses val="autoZero"/>
        <c:auto val="1"/>
        <c:lblOffset val="100"/>
        <c:baseTimeUnit val="months"/>
      </c:dateAx>
      <c:valAx>
        <c:axId val="175932544"/>
        <c:scaling>
          <c:orientation val="minMax"/>
          <c:max val="200000"/>
          <c:min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Value  of Failure to pay notices issued	</a:t>
                </a:r>
              </a:p>
            </c:rich>
          </c:tx>
          <c:layout>
            <c:manualLayout>
              <c:xMode val="edge"/>
              <c:yMode val="edge"/>
              <c:x val="0"/>
              <c:y val="0.15313684747739867"/>
            </c:manualLayout>
          </c:layout>
          <c:overlay val="0"/>
        </c:title>
        <c:numFmt formatCode="&quot;£&quot;#,##0.00" sourceLinked="1"/>
        <c:majorTickMark val="out"/>
        <c:minorTickMark val="none"/>
        <c:tickLblPos val="nextTo"/>
        <c:crossAx val="175930752"/>
        <c:crosses val="autoZero"/>
        <c:crossBetween val="between"/>
        <c:majorUnit val="19900"/>
        <c:minorUnit val="200"/>
      </c:valAx>
      <c:spPr>
        <a:solidFill>
          <a:schemeClr val="bg2">
            <a:lumMod val="75000"/>
          </a:schemeClr>
        </a:solidFill>
      </c:spPr>
    </c:plotArea>
    <c:legend>
      <c:legendPos val="r"/>
      <c:layout>
        <c:manualLayout>
          <c:xMode val="edge"/>
          <c:yMode val="edge"/>
          <c:x val="0.88962929633795773"/>
          <c:y val="0.28910214348206476"/>
          <c:w val="0.10190509519643377"/>
          <c:h val="0.47723571011956839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b="1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00"/>
            </a:pPr>
            <a:r>
              <a:rPr lang="en-GB" sz="1100"/>
              <a:t>DSC</a:t>
            </a:r>
            <a:r>
              <a:rPr lang="en-GB" sz="1100" baseline="0"/>
              <a:t> / UUA / Third Party Customers</a:t>
            </a:r>
            <a:endParaRPr lang="en-GB" sz="1100"/>
          </a:p>
        </c:rich>
      </c:tx>
      <c:layout>
        <c:manualLayout>
          <c:xMode val="edge"/>
          <c:yMode val="edge"/>
          <c:x val="0.31634442683571051"/>
          <c:y val="2.1367521367521368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0987236397569058"/>
          <c:y val="0.12162756061522324"/>
          <c:w val="0.55566240481848683"/>
          <c:h val="0.84249799147817084"/>
        </c:manualLayout>
      </c:layout>
      <c:pieChart>
        <c:varyColors val="1"/>
        <c:ser>
          <c:idx val="0"/>
          <c:order val="0"/>
          <c:dLbls>
            <c:dLbl>
              <c:idx val="1"/>
              <c:layout>
                <c:manualLayout>
                  <c:x val="0.15049177749970896"/>
                  <c:y val="-0.2989068886237276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Security!$C$12:$C$15</c:f>
              <c:strCache>
                <c:ptCount val="4"/>
                <c:pt idx="0">
                  <c:v>Secured - Exposure underwritten by a third party ie. LOC/PCG</c:v>
                </c:pt>
                <c:pt idx="1">
                  <c:v>Unsecured - Supported by a Published Credit Rating</c:v>
                </c:pt>
                <c:pt idx="2">
                  <c:v>Unsecured - Exposure less than £150, not supported by a Published Credit Rating</c:v>
                </c:pt>
                <c:pt idx="3">
                  <c:v>Unsecured - Payments Upfront</c:v>
                </c:pt>
              </c:strCache>
            </c:strRef>
          </c:cat>
          <c:val>
            <c:numRef>
              <c:f>Security!$D$12:$D$15</c:f>
              <c:numCache>
                <c:formatCode>General</c:formatCode>
                <c:ptCount val="4"/>
                <c:pt idx="0">
                  <c:v>5</c:v>
                </c:pt>
                <c:pt idx="1">
                  <c:v>244</c:v>
                </c:pt>
                <c:pt idx="2">
                  <c:v>29</c:v>
                </c:pt>
                <c:pt idx="3">
                  <c:v>2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42"/>
      </c:pieChart>
    </c:plotArea>
    <c:legend>
      <c:legendPos val="r"/>
      <c:layout>
        <c:manualLayout>
          <c:xMode val="edge"/>
          <c:yMode val="edge"/>
          <c:x val="0.7976972126950389"/>
          <c:y val="0.10933216681248177"/>
          <c:w val="0.20230278730496112"/>
          <c:h val="0.89066783318751819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35915AD2-10A0-4F07-9C90-55F5737F54B9}" type="datetime1">
              <a:rPr lang="en-GB"/>
              <a:pPr>
                <a:defRPr/>
              </a:pPr>
              <a:t>23/11/2017</a:t>
            </a:fld>
            <a:endParaRPr lang="en-GB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B2C83C7-81E3-4FFC-ABB8-6C2E0AC39E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398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0" y="3166374"/>
            <a:ext cx="9144000" cy="9715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algn="ctr">
              <a:defRPr sz="4000">
                <a:solidFill>
                  <a:schemeClr val="accent2"/>
                </a:solidFill>
                <a:effectLst/>
              </a:defRPr>
            </a:lvl1pPr>
          </a:lstStyle>
          <a:p>
            <a:pPr lvl="0"/>
            <a:r>
              <a:rPr lang="en-GB" noProof="0" dirty="0" smtClean="0"/>
              <a:t>Click to edit Master title style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0" y="3759882"/>
            <a:ext cx="9144000" cy="956574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>
              <a:buFont typeface="Wingdings" pitchFamily="2" charset="2"/>
              <a:buNone/>
              <a:defRPr sz="3200">
                <a:solidFill>
                  <a:srgbClr val="CCCCFF"/>
                </a:solidFill>
                <a:effectLst/>
              </a:defRPr>
            </a:lvl1pPr>
          </a:lstStyle>
          <a:p>
            <a:pPr lvl="0"/>
            <a:r>
              <a:rPr lang="en-GB" noProof="0" dirty="0" smtClean="0"/>
              <a:t>Click to edit Master subtitle style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2D9C5-17AE-4038-9F2D-B14BAC7D8A1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867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6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684213" y="1870045"/>
            <a:ext cx="7772400" cy="670322"/>
          </a:xfrm>
        </p:spPr>
        <p:txBody>
          <a:bodyPr/>
          <a:lstStyle>
            <a:lvl1pPr algn="ctr">
              <a:defRPr sz="3600">
                <a:solidFill>
                  <a:srgbClr val="68AEE0"/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title style</a:t>
            </a:r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11560" y="2517745"/>
            <a:ext cx="6400800" cy="59412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noProof="0" dirty="0" smtClean="0"/>
              <a:t>Click to edit Master subtitle style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A87E4-1071-4181-ADC0-8B22760010C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100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425" y="-42360"/>
            <a:ext cx="8688388" cy="723900"/>
          </a:xfrm>
        </p:spPr>
        <p:txBody>
          <a:bodyPr/>
          <a:lstStyle>
            <a:lvl1pPr algn="l">
              <a:defRPr sz="3000">
                <a:solidFill>
                  <a:srgbClr val="1D3E6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1540"/>
            <a:ext cx="8686800" cy="345638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480B0-6847-4D27-B3EC-F99462D2DA1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898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25425" y="-42863"/>
            <a:ext cx="868838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681040"/>
            <a:ext cx="8686800" cy="340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2C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5375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65401" y="4731546"/>
            <a:ext cx="4200525" cy="13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1D3E61"/>
                </a:solidFill>
              </a:defRPr>
            </a:lvl1pPr>
          </a:lstStyle>
          <a:p>
            <a:pPr>
              <a:defRPr/>
            </a:pPr>
            <a:fld id="{AF429D2F-F2C8-4089-BC92-4AD68084899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5381" name="Rectangle 2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331913" y="4675585"/>
            <a:ext cx="762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800"/>
            </a:lvl1pPr>
          </a:lstStyle>
          <a:p>
            <a:pPr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0" r:id="rId2"/>
    <p:sldLayoutId id="2147484061" r:id="rId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D3E6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D3E6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D3E6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D3E6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D3E6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2C8"/>
        </a:buClr>
        <a:buFont typeface="Wingdings" pitchFamily="2" charset="2"/>
        <a:buChar char="§"/>
        <a:defRPr sz="2400">
          <a:solidFill>
            <a:srgbClr val="3E5AA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2C8"/>
        </a:buClr>
        <a:buFont typeface="Wingdings" pitchFamily="2" charset="2"/>
        <a:buChar char="§"/>
        <a:defRPr sz="2000">
          <a:solidFill>
            <a:srgbClr val="3E5AA8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2C8"/>
        </a:buClr>
        <a:buFont typeface="Wingdings" pitchFamily="2" charset="2"/>
        <a:buChar char="§"/>
        <a:defRPr>
          <a:solidFill>
            <a:srgbClr val="3E5AA8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2C8"/>
        </a:buClr>
        <a:buFont typeface="Wingdings" pitchFamily="2" charset="2"/>
        <a:buChar char="§"/>
        <a:defRPr sz="1600">
          <a:solidFill>
            <a:srgbClr val="3E5AA8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2C8"/>
        </a:buClr>
        <a:buFont typeface="Wingdings" pitchFamily="2" charset="2"/>
        <a:buChar char="§"/>
        <a:defRPr sz="1600">
          <a:solidFill>
            <a:srgbClr val="3E5AA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2C8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2C8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2C8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2C8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705520" y="2067696"/>
            <a:ext cx="7772400" cy="1439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rgbClr val="3366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 smtClean="0">
                <a:solidFill>
                  <a:srgbClr val="3366FF"/>
                </a:solidFill>
                <a:latin typeface="Arial"/>
              </a:rPr>
              <a:t>DSC Credit Committee Operational Stats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October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425" y="3629620"/>
            <a:ext cx="8786053" cy="693712"/>
          </a:xfrm>
          <a:prstGeom prst="rect">
            <a:avLst/>
          </a:prstGeom>
          <a:solidFill>
            <a:sysClr val="window" lastClr="FFFFFF"/>
          </a:solidFill>
          <a:ln w="9525" cmpd="sng">
            <a:solidFill>
              <a:sysClr val="windowText" lastClr="000000"/>
            </a:solidFill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above graph is a monthly breakdown of the monthly figures that were collected on payment due 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date. </a:t>
            </a:r>
            <a:endParaRPr kumimoji="0" lang="en-GB" sz="1400" b="0" i="0" u="none" strike="noStrike" kern="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5425" y="0"/>
            <a:ext cx="8688388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68AEE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Monthly Breakdown of Cash Collected</a:t>
            </a:r>
            <a:endParaRPr kumimoji="0" lang="en-GB" sz="3000" b="1" i="0" u="none" strike="noStrike" kern="0" cap="none" spc="0" normalizeH="0" baseline="0" noProof="0" dirty="0">
              <a:ln>
                <a:noFill/>
              </a:ln>
              <a:solidFill>
                <a:srgbClr val="68AEE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7518620"/>
              </p:ext>
            </p:extLst>
          </p:nvPr>
        </p:nvGraphicFramePr>
        <p:xfrm>
          <a:off x="228600" y="843557"/>
          <a:ext cx="8788399" cy="2786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945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425" y="3629620"/>
            <a:ext cx="8786053" cy="693712"/>
          </a:xfrm>
          <a:prstGeom prst="rect">
            <a:avLst/>
          </a:prstGeom>
          <a:solidFill>
            <a:sysClr val="window" lastClr="FFFFFF"/>
          </a:solidFill>
          <a:ln w="9525" cmpd="sng">
            <a:solidFill>
              <a:sysClr val="windowText" lastClr="000000"/>
            </a:solidFill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above graph is a monthly breakdown of the monthly figures that were collected on payment due 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date + 3 days. </a:t>
            </a:r>
            <a:endParaRPr kumimoji="0" lang="en-GB" sz="1400" b="0" i="0" u="none" strike="noStrike" kern="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2338489"/>
              </p:ext>
            </p:extLst>
          </p:nvPr>
        </p:nvGraphicFramePr>
        <p:xfrm>
          <a:off x="223078" y="843559"/>
          <a:ext cx="8788400" cy="2786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225425" y="0"/>
            <a:ext cx="8688388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68AEE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Monthly Breakdown of Cash Collected</a:t>
            </a:r>
            <a:endParaRPr kumimoji="0" lang="en-GB" sz="3000" b="1" i="0" u="none" strike="noStrike" kern="0" cap="none" spc="0" normalizeH="0" baseline="0" noProof="0" dirty="0">
              <a:ln>
                <a:noFill/>
              </a:ln>
              <a:solidFill>
                <a:srgbClr val="68AEE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1009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 bwMode="auto">
          <a:xfrm>
            <a:off x="225425" y="0"/>
            <a:ext cx="8688388" cy="7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/>
            <a:r>
              <a:rPr lang="en-GB" kern="0" dirty="0" smtClean="0"/>
              <a:t>Failure to Pay Notices Issued</a:t>
            </a:r>
            <a:r>
              <a:rPr lang="en-GB" sz="2400" kern="0" dirty="0" smtClean="0"/>
              <a:t/>
            </a:r>
            <a:br>
              <a:rPr lang="en-GB" sz="2400" kern="0" dirty="0" smtClean="0"/>
            </a:br>
            <a:endParaRPr lang="en-GB" sz="2400" kern="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9611027"/>
              </p:ext>
            </p:extLst>
          </p:nvPr>
        </p:nvGraphicFramePr>
        <p:xfrm>
          <a:off x="111124" y="533400"/>
          <a:ext cx="8855075" cy="224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8487823"/>
              </p:ext>
            </p:extLst>
          </p:nvPr>
        </p:nvGraphicFramePr>
        <p:xfrm>
          <a:off x="114300" y="2798440"/>
          <a:ext cx="8851899" cy="1964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3461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 bwMode="auto">
          <a:xfrm>
            <a:off x="225425" y="80341"/>
            <a:ext cx="8688388" cy="763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/>
            <a:r>
              <a:rPr lang="en-GB" dirty="0" smtClean="0"/>
              <a:t>Exposure</a:t>
            </a:r>
            <a:r>
              <a:rPr lang="en-GB" sz="2400" kern="0" dirty="0" smtClean="0"/>
              <a:t/>
            </a:r>
            <a:br>
              <a:rPr lang="en-GB" sz="2400" kern="0" dirty="0" smtClean="0"/>
            </a:br>
            <a:endParaRPr lang="en-GB" sz="2400" kern="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5066224"/>
              </p:ext>
            </p:extLst>
          </p:nvPr>
        </p:nvGraphicFramePr>
        <p:xfrm>
          <a:off x="467545" y="584200"/>
          <a:ext cx="8446268" cy="4111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761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xoserve templates">
  <a:themeElements>
    <a:clrScheme name="Xoserve Colour Scheme">
      <a:dk1>
        <a:srgbClr val="000000"/>
      </a:dk1>
      <a:lt1>
        <a:srgbClr val="FFFFFF"/>
      </a:lt1>
      <a:dk2>
        <a:srgbClr val="1D3E61"/>
      </a:dk2>
      <a:lt2>
        <a:srgbClr val="DCDDDE"/>
      </a:lt2>
      <a:accent1>
        <a:srgbClr val="3E5AA8"/>
      </a:accent1>
      <a:accent2>
        <a:srgbClr val="84B8DA"/>
      </a:accent2>
      <a:accent3>
        <a:srgbClr val="56CF9E"/>
      </a:accent3>
      <a:accent4>
        <a:srgbClr val="F5835D"/>
      </a:accent4>
      <a:accent5>
        <a:srgbClr val="B1D6E8"/>
      </a:accent5>
      <a:accent6>
        <a:srgbClr val="2B80B1"/>
      </a:accent6>
      <a:hlink>
        <a:srgbClr val="D2232A"/>
      </a:hlink>
      <a:folHlink>
        <a:srgbClr val="9CCB3B"/>
      </a:folHlink>
    </a:clrScheme>
    <a:fontScheme name="xoserve templat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xoserve templates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xoserve templates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xoserve templates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xoserve templates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xoserve templates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gs xmlns="2a985eae-c12e-416e-9833-85f34b1ee04e">
      <Url>http://infonet2/sites/XOServe/Pages/Our_Business_CorporateIdentity.aspx</Url>
      <Description>Corporate Identity</Description>
    </Tags>
    <Image_x0020_Group xmlns="2a985eae-c12e-416e-9833-85f34b1ee04e">Document</Image_x0020_Group>
    <Department xmlns="2a985eae-c12e-416e-9833-85f34b1ee04e">Communications</Department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027A3842200A4881B078E78C741B39" ma:contentTypeVersion="3" ma:contentTypeDescription="Create a new document." ma:contentTypeScope="" ma:versionID="6fb8bd99a2b914b1d1dd27695f53efc1">
  <xsd:schema xmlns:xsd="http://www.w3.org/2001/XMLSchema" xmlns:p="http://schemas.microsoft.com/office/2006/metadata/properties" xmlns:ns2="2a985eae-c12e-416e-9833-85f34b1ee04e" targetNamespace="http://schemas.microsoft.com/office/2006/metadata/properties" ma:root="true" ma:fieldsID="5b9596359f36dd66c11bae1f87653c13" ns2:_="">
    <xsd:import namespace="2a985eae-c12e-416e-9833-85f34b1ee04e"/>
    <xsd:element name="properties">
      <xsd:complexType>
        <xsd:sequence>
          <xsd:element name="documentManagement">
            <xsd:complexType>
              <xsd:all>
                <xsd:element ref="ns2:Department"/>
                <xsd:element ref="ns2:Tags"/>
                <xsd:element ref="ns2:Image_x0020_Group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2a985eae-c12e-416e-9833-85f34b1ee04e" elementFormDefault="qualified">
    <xsd:import namespace="http://schemas.microsoft.com/office/2006/documentManagement/types"/>
    <xsd:element name="Department" ma:index="8" ma:displayName="Department" ma:default="Other" ma:description="Please enter the department that this document is relevant to" ma:format="Dropdown" ma:internalName="Department">
      <xsd:simpleType>
        <xsd:restriction base="dms:Choice">
          <xsd:enumeration value="Archive"/>
          <xsd:enumeration value="BCM"/>
          <xsd:enumeration value="Communications"/>
          <xsd:enumeration value="CSR"/>
          <xsd:enumeration value="Operations"/>
          <xsd:enumeration value="Finance &amp; Business Services"/>
          <xsd:enumeration value="Finance (Reporting)"/>
          <xsd:enumeration value="Human Resources"/>
          <xsd:enumeration value="Legal &amp; Compliance"/>
          <xsd:enumeration value="Our Business"/>
          <xsd:enumeration value="Projects &amp; Change"/>
          <xsd:enumeration value="Strategy &amp; Development"/>
          <xsd:enumeration value="UNISON"/>
          <xsd:enumeration value="Other"/>
          <xsd:enumeration value="Images"/>
        </xsd:restriction>
      </xsd:simpleType>
    </xsd:element>
    <xsd:element name="Tags" ma:index="9" ma:displayName="Publishing Location" ma:description="Primary page to be published on" ma:format="Hyperlink" ma:internalName="Tags">
      <xsd:complexType>
        <xsd:complexContent>
          <xsd:extension base="dms:URL">
            <xsd:sequence>
              <xsd:element name="Url" type="dms:ValidUrl"/>
              <xsd:element name="Description" type="xsd:string"/>
            </xsd:sequence>
          </xsd:extension>
        </xsd:complexContent>
      </xsd:complexType>
    </xsd:element>
    <xsd:element name="Image_x0020_Group" ma:index="10" nillable="true" ma:displayName="Group" ma:default="Document" ma:format="Dropdown" ma:internalName="Image_x0020_Group">
      <xsd:simpleType>
        <xsd:restriction base="dms:Choice">
          <xsd:enumeration value="Document"/>
          <xsd:enumeration value="Form"/>
          <xsd:enumeration value="Newsletter"/>
          <xsd:enumeration value="Staff"/>
          <xsd:enumeration value="Clipart"/>
          <xsd:enumeration value="Logo"/>
          <xsd:enumeration value="Background"/>
          <xsd:enumeration value="Charity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545E1A-EA83-463B-B744-ADE3D05E8049}">
  <ds:schemaRefs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2a985eae-c12e-416e-9833-85f34b1ee04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C7852B6-C231-462B-AC9A-6F2190470C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985eae-c12e-416e-9833-85f34b1ee04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48BF2A29-2C2F-44EF-BF41-193292EB7AF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3143</TotalTime>
  <Words>137</Words>
  <Application>Microsoft Office PowerPoint</Application>
  <PresentationFormat>On-screen Show (16:9)</PresentationFormat>
  <Paragraphs>23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xoserve templates</vt:lpstr>
      <vt:lpstr>PowerPoint Presentation</vt:lpstr>
      <vt:lpstr>PowerPoint Presentation</vt:lpstr>
      <vt:lpstr>PowerPoint Presentation</vt:lpstr>
      <vt:lpstr>Failure to Pay Notices Issued </vt:lpstr>
      <vt:lpstr>Exposure </vt:lpstr>
    </vt:vector>
  </TitlesOfParts>
  <Company>DC Freelance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has been achieved since last meeting?</dc:title>
  <dc:creator>Simon Clements</dc:creator>
  <cp:lastModifiedBy>National Grid</cp:lastModifiedBy>
  <cp:revision>131</cp:revision>
  <cp:lastPrinted>2017-10-19T14:44:51Z</cp:lastPrinted>
  <dcterms:created xsi:type="dcterms:W3CDTF">2011-09-20T14:58:41Z</dcterms:created>
  <dcterms:modified xsi:type="dcterms:W3CDTF">2017-11-23T14:41:42Z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_AdHocReviewCycleID">
    <vt:i4>-257763636</vt:i4>
  </property>
  <property fmtid="{D5CDD505-2E9C-101B-9397-08002B2CF9AE}" pid="4" name="_NewReviewCycle">
    <vt:lpwstr/>
  </property>
  <property fmtid="{D5CDD505-2E9C-101B-9397-08002B2CF9AE}" pid="5" name="_EmailSubject">
    <vt:lpwstr>DSC CC Operational Stats October 2017 to be published under November meeting</vt:lpwstr>
  </property>
  <property fmtid="{D5CDD505-2E9C-101B-9397-08002B2CF9AE}" pid="6" name="_AuthorEmail">
    <vt:lpwstr>sandra.dworkin@xoserve.com</vt:lpwstr>
  </property>
  <property fmtid="{D5CDD505-2E9C-101B-9397-08002B2CF9AE}" pid="7" name="_AuthorEmailDisplayName">
    <vt:lpwstr>Dworkin, Sandra</vt:lpwstr>
  </property>
  <property fmtid="{D5CDD505-2E9C-101B-9397-08002B2CF9AE}" pid="8" name="ContentTypeId">
    <vt:lpwstr>0x010100EC027A3842200A4881B078E78C741B39</vt:lpwstr>
  </property>
  <property fmtid="{D5CDD505-2E9C-101B-9397-08002B2CF9AE}" pid="9" name="_PreviousAdHocReviewCycleID">
    <vt:i4>904095187</vt:i4>
  </property>
</Properties>
</file>