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6858000" type="screen4x3"/>
  <p:notesSz cx="6724650" cy="98742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10" clrIdx="0"/>
  <p:cmAuthor id="1" name="National Grid" initials="CF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AEE0"/>
    <a:srgbClr val="1D3E61"/>
    <a:srgbClr val="FFFFFF"/>
    <a:srgbClr val="D2232A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39" autoAdjust="0"/>
    <p:restoredTop sz="94660"/>
  </p:normalViewPr>
  <p:slideViewPr>
    <p:cSldViewPr snapToObjects="1">
      <p:cViewPr>
        <p:scale>
          <a:sx n="80" d="100"/>
          <a:sy n="80" d="100"/>
        </p:scale>
        <p:origin x="-109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10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332" y="0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03/01/2018</a:t>
            </a:fld>
            <a:endParaRPr lang="en-GB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85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332" y="9378485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332" y="0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r">
              <a:defRPr sz="1200"/>
            </a:lvl1pPr>
          </a:lstStyle>
          <a:p>
            <a:fld id="{6D1A8C79-E0F5-444C-981A-DE8491C3625F}" type="datetimeFigureOut">
              <a:rPr lang="en-GB" smtClean="0"/>
              <a:t>03/01/2018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5" tIns="45373" rIns="90745" bIns="45373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151" y="4690822"/>
            <a:ext cx="5380348" cy="4442939"/>
          </a:xfrm>
          <a:prstGeom prst="rect">
            <a:avLst/>
          </a:prstGeom>
        </p:spPr>
        <p:txBody>
          <a:bodyPr vert="horz" lIns="90745" tIns="45373" rIns="90745" bIns="4537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485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332" y="9378485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r">
              <a:defRPr sz="1200"/>
            </a:lvl1pPr>
          </a:lstStyle>
          <a:p>
            <a:fld id="{E005B922-9648-425E-942A-30A84FD670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632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5425" y="44624"/>
            <a:ext cx="8688388" cy="648072"/>
          </a:xfrm>
        </p:spPr>
        <p:txBody>
          <a:bodyPr/>
          <a:lstStyle/>
          <a:p>
            <a:r>
              <a:rPr lang="en-GB" sz="2000" dirty="0" smtClean="0"/>
              <a:t>XRN4361 – UK Link Future Release </a:t>
            </a:r>
            <a:r>
              <a:rPr lang="en-GB" sz="2000" dirty="0"/>
              <a:t>2</a:t>
            </a:r>
            <a:endParaRPr lang="en-GB" sz="2000" dirty="0" smtClean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7501574"/>
              </p:ext>
            </p:extLst>
          </p:nvPr>
        </p:nvGraphicFramePr>
        <p:xfrm>
          <a:off x="128769" y="826060"/>
          <a:ext cx="8868468" cy="5414149"/>
        </p:xfrm>
        <a:graphic>
          <a:graphicData uri="http://schemas.openxmlformats.org/drawingml/2006/table">
            <a:tbl>
              <a:tblPr firstRow="1" bandRow="1"/>
              <a:tblGrid>
                <a:gridCol w="1374609"/>
                <a:gridCol w="1721235"/>
                <a:gridCol w="2294980"/>
                <a:gridCol w="2294980"/>
                <a:gridCol w="1182664"/>
              </a:tblGrid>
              <a:tr h="331991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GB" sz="12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January 2018</a:t>
                      </a:r>
                      <a:endParaRPr lang="en-GB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Overall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Project RAG Status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331991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Time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Risks and Issues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Cost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Resources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3319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RAG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Status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0" smtClean="0">
                          <a:latin typeface="+mn-lt"/>
                        </a:rPr>
                        <a:t>G</a:t>
                      </a:r>
                      <a:endParaRPr lang="en-GB" sz="1200" b="0" dirty="0"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GB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GB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306825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Status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Explanation</a:t>
                      </a: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31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baseline="0" dirty="0" smtClean="0">
                          <a:latin typeface="+mn-lt"/>
                          <a:cs typeface="Arial" panose="020B0604020202020204" pitchFamily="34" charset="0"/>
                        </a:rPr>
                        <a:t>Objective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Full project delivery of UK Link Future Release 2 Scope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791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Time</a:t>
                      </a:r>
                    </a:p>
                    <a:p>
                      <a:pPr algn="ctr"/>
                      <a:endParaRPr lang="en-GB" sz="1200" b="1" baseline="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The Detailed Design for the initial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14 changes is in progress; all Design workshops completed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The plan for issues of Change Packs has been shared with Customers at SDG on 18/12/17, all planned dates are being achieved</a:t>
                      </a:r>
                    </a:p>
                    <a:p>
                      <a:pPr marL="171450" lvl="0" indent="-171450" algn="l" defTabSz="914400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The Detailed Design for the Secondary Scope began on 02/01/18</a:t>
                      </a:r>
                    </a:p>
                    <a:p>
                      <a:pPr marL="171450" lvl="0" indent="-171450" algn="l" defTabSz="914400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The Release 2 testing and training requirements discussion was conducted with SDG on 18/12/17 and it has been agreed to conduct evidenced based testing. Training requirements will be confirmed following Change Pack approvals</a:t>
                      </a:r>
                    </a:p>
                    <a:p>
                      <a:pPr marL="171450" lvl="0" indent="-171450" algn="l" defTabSz="914400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National Grid and Cadent Enduring Invoicing Arrangements recommendation for R3 was</a:t>
                      </a: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provided verbally at the 13/12/17 ChMC, material posted on JO website for review and vote at 10/01/18 ChMC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160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baseline="0" dirty="0" smtClean="0">
                          <a:latin typeface="+mn-lt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Risk that scope of R2 may change that could result in impacts to the project plan and increased costs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Risk that approval of funding for R2 full project delivery (14 CRs  via BER) is not agreed at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ChMC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 on 10/01/18 that could impact the June 17 target implementation date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316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baseline="0" dirty="0" smtClean="0">
                          <a:latin typeface="+mn-lt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Project </a:t>
                      </a: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delivery costs are tracking to approved budgets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11431">
                <a:tc>
                  <a:txBody>
                    <a:bodyPr/>
                    <a:lstStyle/>
                    <a:p>
                      <a:pPr algn="ctr"/>
                      <a:r>
                        <a:rPr lang="en-GB" sz="1200" b="1" baseline="0" dirty="0" smtClean="0"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Weekly monitoring of SME resources supporting Release 1 stabilisation and multiple demands (Future Releases, UIG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etc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384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Release 2 - Plan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4417587"/>
              </p:ext>
            </p:extLst>
          </p:nvPr>
        </p:nvGraphicFramePr>
        <p:xfrm>
          <a:off x="217810" y="1196752"/>
          <a:ext cx="8868468" cy="1293059"/>
        </p:xfrm>
        <a:graphic>
          <a:graphicData uri="http://schemas.openxmlformats.org/drawingml/2006/table">
            <a:tbl>
              <a:tblPr firstRow="1" bandRow="1"/>
              <a:tblGrid>
                <a:gridCol w="1374609"/>
                <a:gridCol w="836374"/>
                <a:gridCol w="768035"/>
                <a:gridCol w="116826"/>
                <a:gridCol w="573745"/>
                <a:gridCol w="773642"/>
                <a:gridCol w="792088"/>
                <a:gridCol w="155505"/>
                <a:gridCol w="573745"/>
                <a:gridCol w="782918"/>
                <a:gridCol w="720080"/>
                <a:gridCol w="218237"/>
                <a:gridCol w="116826"/>
                <a:gridCol w="348183"/>
                <a:gridCol w="717655"/>
              </a:tblGrid>
              <a:tr h="252216">
                <a:tc>
                  <a:txBody>
                    <a:bodyPr/>
                    <a:lstStyle/>
                    <a:p>
                      <a:pPr algn="ctr"/>
                      <a:r>
                        <a:rPr lang="en-GB" sz="1100" b="1" u="sng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Scope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Delivery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Realisation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Stage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Prioritisation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Defined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Funding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Analysis and HLD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Detailed Design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Imp.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PIS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7/6/17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25/7/17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9/8/17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Aug 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Aug 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20/11/17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28/06/18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29/06/18 (TBC)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30/07/18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8AE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11/10/17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8AEE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10/01/18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13/12/17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8AE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12/01/18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29/01/2018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28/06/18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29/06/18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(TBC)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08/07/18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884102"/>
              </p:ext>
            </p:extLst>
          </p:nvPr>
        </p:nvGraphicFramePr>
        <p:xfrm>
          <a:off x="217810" y="2489811"/>
          <a:ext cx="8868468" cy="1293059"/>
        </p:xfrm>
        <a:graphic>
          <a:graphicData uri="http://schemas.openxmlformats.org/drawingml/2006/table">
            <a:tbl>
              <a:tblPr firstRow="1" bandRow="1"/>
              <a:tblGrid>
                <a:gridCol w="1374609"/>
                <a:gridCol w="836374"/>
                <a:gridCol w="768035"/>
                <a:gridCol w="690571"/>
                <a:gridCol w="773642"/>
                <a:gridCol w="792088"/>
                <a:gridCol w="729250"/>
                <a:gridCol w="782918"/>
                <a:gridCol w="720080"/>
                <a:gridCol w="335063"/>
                <a:gridCol w="348183"/>
                <a:gridCol w="717655"/>
              </a:tblGrid>
              <a:tr h="252216">
                <a:tc>
                  <a:txBody>
                    <a:bodyPr/>
                    <a:lstStyle/>
                    <a:p>
                      <a:pPr algn="ctr"/>
                      <a:r>
                        <a:rPr lang="en-GB" sz="1100" b="1" u="sng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Secondary Scope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Delivery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Realisation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Stage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Prioritisation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Defined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Funding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Analysis and HLD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Detailed Design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Imp.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PIS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7/6/17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25/7/17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07/02/18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09/02/18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09/03/18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28/06/18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29/06/18 (TBC)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30/07/18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8AE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27/11/2017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8AE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07/02/18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09/02/18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09/03/18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28/06/18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29/06/18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(TBC)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08/07/18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 bwMode="auto">
          <a:xfrm>
            <a:off x="59879" y="3753989"/>
            <a:ext cx="6217389" cy="25068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RAG Key – Milestones are end </a:t>
            </a:r>
            <a:r>
              <a:rPr kumimoji="0" lang="en-GB" sz="9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dates:</a:t>
            </a:r>
            <a:endParaRPr kumimoji="0" lang="en-GB" sz="24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lowchart: Decision 14"/>
          <p:cNvSpPr/>
          <p:nvPr/>
        </p:nvSpPr>
        <p:spPr bwMode="auto">
          <a:xfrm>
            <a:off x="5372425" y="3999417"/>
            <a:ext cx="118278" cy="101576"/>
          </a:xfrm>
          <a:prstGeom prst="flowChartDecision">
            <a:avLst/>
          </a:prstGeom>
          <a:solidFill>
            <a:srgbClr val="FF0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lowchart: Decision 15"/>
          <p:cNvSpPr/>
          <p:nvPr/>
        </p:nvSpPr>
        <p:spPr bwMode="auto">
          <a:xfrm>
            <a:off x="3644168" y="3998306"/>
            <a:ext cx="118278" cy="101576"/>
          </a:xfrm>
          <a:prstGeom prst="flowChartDecision">
            <a:avLst/>
          </a:prstGeom>
          <a:solidFill>
            <a:srgbClr val="FFC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lowchart: Decision 16"/>
          <p:cNvSpPr/>
          <p:nvPr/>
        </p:nvSpPr>
        <p:spPr bwMode="auto">
          <a:xfrm>
            <a:off x="2041593" y="3995145"/>
            <a:ext cx="118278" cy="101576"/>
          </a:xfrm>
          <a:prstGeom prst="flowChartDecision">
            <a:avLst/>
          </a:prstGeom>
          <a:solidFill>
            <a:srgbClr val="92D05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lowchart: Decision 17"/>
          <p:cNvSpPr/>
          <p:nvPr/>
        </p:nvSpPr>
        <p:spPr bwMode="auto">
          <a:xfrm>
            <a:off x="7092698" y="3989891"/>
            <a:ext cx="118278" cy="101576"/>
          </a:xfrm>
          <a:prstGeom prst="flowChartDecision">
            <a:avLst/>
          </a:prstGeom>
          <a:solidFill>
            <a:srgbClr val="0070C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lowchart: Decision 18"/>
          <p:cNvSpPr/>
          <p:nvPr/>
        </p:nvSpPr>
        <p:spPr bwMode="auto">
          <a:xfrm>
            <a:off x="169987" y="3998803"/>
            <a:ext cx="107304" cy="101576"/>
          </a:xfrm>
          <a:prstGeom prst="flowChartDecision">
            <a:avLst/>
          </a:prstGeom>
          <a:solidFill>
            <a:srgbClr val="7030A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46648" y="3949025"/>
            <a:ext cx="1912765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missed</a:t>
            </a:r>
            <a:endParaRPr lang="en-GB" sz="700" dirty="0"/>
          </a:p>
        </p:txBody>
      </p:sp>
      <p:sp>
        <p:nvSpPr>
          <p:cNvPr id="21" name="TextBox 20"/>
          <p:cNvSpPr txBox="1"/>
          <p:nvPr/>
        </p:nvSpPr>
        <p:spPr>
          <a:xfrm>
            <a:off x="3706721" y="3947914"/>
            <a:ext cx="1992316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at risk</a:t>
            </a:r>
            <a:endParaRPr lang="en-GB" sz="700" dirty="0"/>
          </a:p>
        </p:txBody>
      </p:sp>
      <p:sp>
        <p:nvSpPr>
          <p:cNvPr id="22" name="TextBox 21"/>
          <p:cNvSpPr txBox="1"/>
          <p:nvPr/>
        </p:nvSpPr>
        <p:spPr>
          <a:xfrm>
            <a:off x="2111970" y="3944753"/>
            <a:ext cx="2061111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met</a:t>
            </a:r>
            <a:endParaRPr lang="en-GB" sz="700" dirty="0"/>
          </a:p>
        </p:txBody>
      </p:sp>
      <p:sp>
        <p:nvSpPr>
          <p:cNvPr id="23" name="TextBox 22"/>
          <p:cNvSpPr txBox="1"/>
          <p:nvPr/>
        </p:nvSpPr>
        <p:spPr>
          <a:xfrm>
            <a:off x="7161475" y="3949025"/>
            <a:ext cx="1830447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completed</a:t>
            </a:r>
            <a:endParaRPr lang="en-GB" sz="700" dirty="0"/>
          </a:p>
        </p:txBody>
      </p:sp>
      <p:sp>
        <p:nvSpPr>
          <p:cNvPr id="24" name="TextBox 23"/>
          <p:cNvSpPr txBox="1"/>
          <p:nvPr/>
        </p:nvSpPr>
        <p:spPr>
          <a:xfrm>
            <a:off x="237164" y="3948411"/>
            <a:ext cx="1869873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Planning/Milestone date to be confirmed</a:t>
            </a:r>
            <a:endParaRPr lang="en-GB" sz="700" dirty="0"/>
          </a:p>
        </p:txBody>
      </p:sp>
    </p:spTree>
    <p:extLst>
      <p:ext uri="{BB962C8B-B14F-4D97-AF65-F5344CB8AC3E}">
        <p14:creationId xmlns:p14="http://schemas.microsoft.com/office/powerpoint/2010/main" val="300833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545E1A-EA83-463B-B744-ADE3D05E8049}">
  <ds:schemaRefs>
    <ds:schemaRef ds:uri="2a985eae-c12e-416e-9833-85f34b1ee04e"/>
    <ds:schemaRef ds:uri="http://schemas.openxmlformats.org/package/2006/metadata/core-properties"/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5491</TotalTime>
  <Words>383</Words>
  <Application>Microsoft Office PowerPoint</Application>
  <PresentationFormat>On-screen Show (4:3)</PresentationFormat>
  <Paragraphs>114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xoserve templates</vt:lpstr>
      <vt:lpstr>XRN4361 – UK Link Future Release 2</vt:lpstr>
      <vt:lpstr>Release 2 - Plan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184</cp:revision>
  <cp:lastPrinted>2018-01-03T11:28:20Z</cp:lastPrinted>
  <dcterms:created xsi:type="dcterms:W3CDTF">2011-09-20T14:58:41Z</dcterms:created>
  <dcterms:modified xsi:type="dcterms:W3CDTF">2018-01-03T11:57:20Z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-736334461</vt:i4>
  </property>
  <property fmtid="{D5CDD505-2E9C-101B-9397-08002B2CF9AE}" pid="4" name="_NewReviewCycle">
    <vt:lpwstr/>
  </property>
  <property fmtid="{D5CDD505-2E9C-101B-9397-08002B2CF9AE}" pid="5" name="_EmailSubject">
    <vt:lpwstr>Release 2 Dashboard from ChMC</vt:lpwstr>
  </property>
  <property fmtid="{D5CDD505-2E9C-101B-9397-08002B2CF9AE}" pid="6" name="_AuthorEmail">
    <vt:lpwstr>Christina.Francis@xoserve.com</vt:lpwstr>
  </property>
  <property fmtid="{D5CDD505-2E9C-101B-9397-08002B2CF9AE}" pid="7" name="_AuthorEmailDisplayName">
    <vt:lpwstr>Francis, Christina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511598565</vt:i4>
  </property>
</Properties>
</file>