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  <p:sldMasterId id="2147483672" r:id="rId4"/>
  </p:sldMasterIdLst>
  <p:notesMasterIdLst>
    <p:notesMasterId r:id="rId6"/>
  </p:notesMasterIdLst>
  <p:sldIdLst>
    <p:sldId id="277" r:id="rId5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3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12AA2-1073-43DF-9B82-3726C387A31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F6522-2250-4274-AE7B-DFDC915B2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13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0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4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4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5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7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3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64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29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10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09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Release 3 </a:t>
            </a:r>
            <a:r>
              <a:rPr lang="en-GB" sz="2800" dirty="0" smtClean="0">
                <a:solidFill>
                  <a:schemeClr val="tx1"/>
                </a:solidFill>
              </a:rPr>
              <a:t>Scope – Initial View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52F4DE3-39D2-48E7-9049-E5DE01AE362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8CDA95-927B-4F3D-872F-68D93455E8F8}"/>
              </a:ext>
            </a:extLst>
          </p:cNvPr>
          <p:cNvSpPr txBox="1"/>
          <p:nvPr/>
        </p:nvSpPr>
        <p:spPr>
          <a:xfrm>
            <a:off x="717751" y="387188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Level-1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3F19DD9-3C45-4FA5-B53D-DE9DBD9BA292}"/>
              </a:ext>
            </a:extLst>
          </p:cNvPr>
          <p:cNvSpPr txBox="1"/>
          <p:nvPr/>
        </p:nvSpPr>
        <p:spPr>
          <a:xfrm>
            <a:off x="595090" y="253752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Level-2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058ED4-22E4-407C-844A-6ED22F3DF67D}"/>
              </a:ext>
            </a:extLst>
          </p:cNvPr>
          <p:cNvSpPr txBox="1"/>
          <p:nvPr/>
        </p:nvSpPr>
        <p:spPr>
          <a:xfrm>
            <a:off x="703834" y="141277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Level-3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778" y="4288957"/>
            <a:ext cx="15119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FFFF">
                    <a:lumMod val="65000"/>
                  </a:srgbClr>
                </a:solidFill>
              </a:rPr>
              <a:t>No </a:t>
            </a:r>
            <a:r>
              <a:rPr lang="en-GB" sz="1100" dirty="0" smtClean="0">
                <a:solidFill>
                  <a:srgbClr val="FFFFFF">
                    <a:lumMod val="65000"/>
                  </a:srgbClr>
                </a:solidFill>
              </a:rPr>
              <a:t>customer </a:t>
            </a:r>
            <a:r>
              <a:rPr lang="en-GB" sz="1100" dirty="0">
                <a:solidFill>
                  <a:srgbClr val="FFFFFF">
                    <a:lumMod val="65000"/>
                  </a:srgbClr>
                </a:solidFill>
              </a:rPr>
              <a:t>impact, purely internal change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6" y="2845297"/>
            <a:ext cx="183076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No impacts to 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customer interfaces,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but impacts to 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customer business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processes</a:t>
            </a:r>
          </a:p>
          <a:p>
            <a:pPr algn="ctr"/>
            <a:endParaRPr lang="en-GB" sz="1050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771" y="1725087"/>
            <a:ext cx="16559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Impacts to c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ustomer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interfaces Inc. </a:t>
            </a:r>
            <a:r>
              <a:rPr lang="en-GB" sz="1050" dirty="0" smtClean="0">
                <a:solidFill>
                  <a:srgbClr val="FFFFFF">
                    <a:lumMod val="65000"/>
                  </a:srgbClr>
                </a:solidFill>
              </a:rPr>
              <a:t>customer </a:t>
            </a:r>
            <a:r>
              <a:rPr lang="en-GB" sz="1050" dirty="0">
                <a:solidFill>
                  <a:srgbClr val="FFFFFF">
                    <a:lumMod val="65000"/>
                  </a:srgbClr>
                </a:solidFill>
              </a:rPr>
              <a:t>file formats*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5692387"/>
            <a:ext cx="9144000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2B80B1">
                    <a:lumMod val="50000"/>
                  </a:srgbClr>
                </a:solidFill>
              </a:rPr>
              <a:t>Notes: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rgbClr val="2B80B1">
                    <a:lumMod val="50000"/>
                  </a:srgbClr>
                </a:solidFill>
              </a:rPr>
              <a:t>This classification is an early view only, with the expectation that scope, impacts and benefits will be fully ratified by SDG as per the planned activities described in slide </a:t>
            </a:r>
            <a:r>
              <a:rPr lang="en-GB" sz="1000" dirty="0" smtClean="0">
                <a:solidFill>
                  <a:srgbClr val="2B80B1">
                    <a:lumMod val="50000"/>
                  </a:srgbClr>
                </a:solidFill>
              </a:rPr>
              <a:t>5.</a:t>
            </a:r>
            <a:endParaRPr lang="en-GB" sz="1000" dirty="0">
              <a:solidFill>
                <a:srgbClr val="2B80B1">
                  <a:lumMod val="50000"/>
                </a:srgb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2B80B1">
                    <a:lumMod val="50000"/>
                  </a:srgbClr>
                </a:solidFill>
              </a:rPr>
              <a:t>Any change impacting an external file format is classified as ‘Level 3’ by default.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rgbClr val="2B80B1">
                    <a:lumMod val="50000"/>
                  </a:srgbClr>
                </a:solidFill>
              </a:rPr>
              <a:t>Delivery capacity verification needs to be carried out to ensure the proposed scope of a release can be accommodated within the planned delivery </a:t>
            </a:r>
            <a:r>
              <a:rPr lang="en-GB" sz="1000" dirty="0" smtClean="0">
                <a:solidFill>
                  <a:srgbClr val="2B80B1">
                    <a:lumMod val="50000"/>
                  </a:srgbClr>
                </a:solidFill>
              </a:rPr>
              <a:t>timeframe</a:t>
            </a:r>
            <a:endParaRPr lang="en-GB" sz="1000" dirty="0">
              <a:solidFill>
                <a:srgbClr val="2B80B1">
                  <a:lumMod val="50000"/>
                </a:srgb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A3EC847B-58F3-4CE9-9A89-9E05A0F16EAE}"/>
              </a:ext>
            </a:extLst>
          </p:cNvPr>
          <p:cNvSpPr/>
          <p:nvPr/>
        </p:nvSpPr>
        <p:spPr bwMode="auto">
          <a:xfrm>
            <a:off x="2195736" y="1039525"/>
            <a:ext cx="2160240" cy="129614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62C3C1FB-E8BE-425B-9B57-348FB1E621C2}"/>
              </a:ext>
            </a:extLst>
          </p:cNvPr>
          <p:cNvSpPr/>
          <p:nvPr/>
        </p:nvSpPr>
        <p:spPr bwMode="auto">
          <a:xfrm>
            <a:off x="2195736" y="2336066"/>
            <a:ext cx="2160240" cy="1296144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72CE6F9F-A5DA-4288-88FF-0771212594FF}"/>
              </a:ext>
            </a:extLst>
          </p:cNvPr>
          <p:cNvSpPr/>
          <p:nvPr/>
        </p:nvSpPr>
        <p:spPr bwMode="auto">
          <a:xfrm>
            <a:off x="2195736" y="3632210"/>
            <a:ext cx="2160240" cy="1296144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1AC2BC30-F675-46D2-A241-D4431543BF16}"/>
              </a:ext>
            </a:extLst>
          </p:cNvPr>
          <p:cNvSpPr/>
          <p:nvPr/>
        </p:nvSpPr>
        <p:spPr bwMode="auto">
          <a:xfrm>
            <a:off x="4355976" y="1039525"/>
            <a:ext cx="2160240" cy="1296144"/>
          </a:xfrm>
          <a:prstGeom prst="rect">
            <a:avLst/>
          </a:prstGeom>
          <a:solidFill>
            <a:srgbClr val="D2232A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7914CD7E-6048-4F69-99CC-B62F83E46A24}"/>
              </a:ext>
            </a:extLst>
          </p:cNvPr>
          <p:cNvSpPr/>
          <p:nvPr/>
        </p:nvSpPr>
        <p:spPr bwMode="auto">
          <a:xfrm>
            <a:off x="4355976" y="2336066"/>
            <a:ext cx="2160240" cy="1296144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23ED98D-5D4E-4BDF-941F-EBFCAC29B51F}"/>
              </a:ext>
            </a:extLst>
          </p:cNvPr>
          <p:cNvSpPr/>
          <p:nvPr/>
        </p:nvSpPr>
        <p:spPr bwMode="auto">
          <a:xfrm>
            <a:off x="4355976" y="3632210"/>
            <a:ext cx="2160240" cy="1296144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006E8E45-568C-4DBE-9BAC-4A499A5CC2F5}"/>
              </a:ext>
            </a:extLst>
          </p:cNvPr>
          <p:cNvSpPr/>
          <p:nvPr/>
        </p:nvSpPr>
        <p:spPr bwMode="auto">
          <a:xfrm>
            <a:off x="6516216" y="1039525"/>
            <a:ext cx="2160240" cy="1296144"/>
          </a:xfrm>
          <a:prstGeom prst="rect">
            <a:avLst/>
          </a:prstGeom>
          <a:solidFill>
            <a:srgbClr val="D2232A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2DF9791-B6A0-40DF-A513-95406DFAEA17}"/>
              </a:ext>
            </a:extLst>
          </p:cNvPr>
          <p:cNvSpPr/>
          <p:nvPr/>
        </p:nvSpPr>
        <p:spPr bwMode="auto">
          <a:xfrm>
            <a:off x="6516216" y="2336066"/>
            <a:ext cx="2160240" cy="1296144"/>
          </a:xfrm>
          <a:prstGeom prst="rect">
            <a:avLst/>
          </a:prstGeom>
          <a:solidFill>
            <a:srgbClr val="D2232A">
              <a:alpha val="50000"/>
            </a:srgbClr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4F83551-5035-4707-B800-789AF8F8210B}"/>
              </a:ext>
            </a:extLst>
          </p:cNvPr>
          <p:cNvSpPr/>
          <p:nvPr/>
        </p:nvSpPr>
        <p:spPr bwMode="auto">
          <a:xfrm>
            <a:off x="6516216" y="3632210"/>
            <a:ext cx="2160240" cy="1296144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0" name="Flowchart: Process 49">
            <a:extLst>
              <a:ext uri="{FF2B5EF4-FFF2-40B4-BE49-F238E27FC236}">
                <a16:creationId xmlns="" xmlns:a16="http://schemas.microsoft.com/office/drawing/2014/main" id="{133500D4-4656-4391-8F41-415BA3361DB8}"/>
              </a:ext>
            </a:extLst>
          </p:cNvPr>
          <p:cNvSpPr/>
          <p:nvPr/>
        </p:nvSpPr>
        <p:spPr bwMode="auto">
          <a:xfrm>
            <a:off x="1793901" y="1039723"/>
            <a:ext cx="391988" cy="3888829"/>
          </a:xfrm>
          <a:prstGeom prst="flowChartProcess">
            <a:avLst/>
          </a:prstGeom>
          <a:gradFill flip="none" rotWithShape="1">
            <a:gsLst>
              <a:gs pos="0">
                <a:srgbClr val="D2232A">
                  <a:tint val="66000"/>
                  <a:satMod val="160000"/>
                </a:srgbClr>
              </a:gs>
              <a:gs pos="50000">
                <a:srgbClr val="D2232A">
                  <a:tint val="44500"/>
                  <a:satMod val="160000"/>
                </a:srgbClr>
              </a:gs>
              <a:gs pos="100000">
                <a:srgbClr val="D2232A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  <a:ea typeface="ＭＳ Ｐゴシック" pitchFamily="34" charset="-128"/>
              </a:rPr>
              <a:t>Delivery Mechanism</a:t>
            </a:r>
          </a:p>
        </p:txBody>
      </p:sp>
      <p:sp>
        <p:nvSpPr>
          <p:cNvPr id="51" name="Flowchart: Process 50">
            <a:extLst>
              <a:ext uri="{FF2B5EF4-FFF2-40B4-BE49-F238E27FC236}">
                <a16:creationId xmlns="" xmlns:a16="http://schemas.microsoft.com/office/drawing/2014/main" id="{DAA3568F-9E03-4A81-AF37-C72605F318AF}"/>
              </a:ext>
            </a:extLst>
          </p:cNvPr>
          <p:cNvSpPr/>
          <p:nvPr/>
        </p:nvSpPr>
        <p:spPr bwMode="auto">
          <a:xfrm rot="5400000">
            <a:off x="5040547" y="1652883"/>
            <a:ext cx="391988" cy="6879828"/>
          </a:xfrm>
          <a:prstGeom prst="flowChartProcess">
            <a:avLst/>
          </a:prstGeom>
          <a:gradFill flip="none" rotWithShape="1">
            <a:gsLst>
              <a:gs pos="0">
                <a:srgbClr val="D2232A">
                  <a:tint val="66000"/>
                  <a:satMod val="160000"/>
                </a:srgbClr>
              </a:gs>
              <a:gs pos="50000">
                <a:srgbClr val="D2232A">
                  <a:tint val="44500"/>
                  <a:satMod val="160000"/>
                </a:srgbClr>
              </a:gs>
              <a:gs pos="100000">
                <a:srgbClr val="D2232A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  <a:ea typeface="ＭＳ Ｐゴシック" pitchFamily="34" charset="-128"/>
              </a:rPr>
              <a:t>Perceived Benefit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74ECDC20-1F3D-4EE3-8628-52A15483501F}"/>
              </a:ext>
            </a:extLst>
          </p:cNvPr>
          <p:cNvSpPr txBox="1"/>
          <p:nvPr/>
        </p:nvSpPr>
        <p:spPr>
          <a:xfrm>
            <a:off x="2807804" y="537210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Low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92A8D22-BB35-401B-B7FA-34A031D74F0D}"/>
              </a:ext>
            </a:extLst>
          </p:cNvPr>
          <p:cNvSpPr txBox="1"/>
          <p:nvPr/>
        </p:nvSpPr>
        <p:spPr>
          <a:xfrm>
            <a:off x="4968044" y="537210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Medium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188A8F3B-EABA-4CE1-AE95-88B3433BAE57}"/>
              </a:ext>
            </a:extLst>
          </p:cNvPr>
          <p:cNvSpPr txBox="1"/>
          <p:nvPr/>
        </p:nvSpPr>
        <p:spPr>
          <a:xfrm>
            <a:off x="7128284" y="537210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ＭＳ Ｐゴシック" pitchFamily="34" charset="-128"/>
              </a:rPr>
              <a:t>High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="" xmlns:a16="http://schemas.microsoft.com/office/drawing/2014/main" id="{2792B208-2CF2-4A35-9F39-2C5380453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90681"/>
              </p:ext>
            </p:extLst>
          </p:nvPr>
        </p:nvGraphicFramePr>
        <p:xfrm>
          <a:off x="6660233" y="1362626"/>
          <a:ext cx="1944215" cy="60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4454 – DN Sales/ Cadent</a:t>
                      </a:r>
                      <a:r>
                        <a:rPr lang="en-GB" sz="1000" u="none" strike="noStrike" baseline="0" dirty="0" smtClean="0">
                          <a:effectLst/>
                        </a:rPr>
                        <a:t> Billing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4273 – Introducing</a:t>
                      </a:r>
                      <a:r>
                        <a:rPr lang="en-GB" sz="1000" u="none" strike="noStrike" baseline="0" dirty="0" smtClean="0">
                          <a:effectLst/>
                        </a:rPr>
                        <a:t> In –Home Display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138383705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="" xmlns:a16="http://schemas.microsoft.com/office/drawing/2014/main" id="{1357C4DF-A8A2-49A1-AFE1-0AA984E7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00211"/>
              </p:ext>
            </p:extLst>
          </p:nvPr>
        </p:nvGraphicFramePr>
        <p:xfrm>
          <a:off x="2267744" y="1124744"/>
          <a:ext cx="1944215" cy="1020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620354510"/>
                    </a:ext>
                  </a:extLst>
                </a:gridCol>
              </a:tblGrid>
              <a:tr h="2360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  <a:latin typeface="+mn-lt"/>
                        </a:rPr>
                        <a:t>4443 – File Format</a:t>
                      </a:r>
                      <a:r>
                        <a:rPr lang="en-GB" sz="1000" u="none" strike="noStrike" baseline="0" dirty="0" smtClean="0">
                          <a:effectLst/>
                          <a:latin typeface="+mn-lt"/>
                        </a:rPr>
                        <a:t> Change - US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124169072"/>
                  </a:ext>
                </a:extLst>
              </a:tr>
              <a:tr h="2360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4486 -  Meter Type ‘O’ Change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62357548"/>
                  </a:ext>
                </a:extLst>
              </a:tr>
              <a:tr h="2360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4538 – MID File </a:t>
                      </a:r>
                      <a:r>
                        <a:rPr lang="en-GB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Ocurences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360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4337 -  Supply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Point T51 File Change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="" xmlns:a16="http://schemas.microsoft.com/office/drawing/2014/main" id="{B9BAF1C0-398D-45EC-984A-909DA5AA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58532"/>
              </p:ext>
            </p:extLst>
          </p:nvPr>
        </p:nvGraphicFramePr>
        <p:xfrm>
          <a:off x="6660233" y="2833564"/>
          <a:ext cx="1944215" cy="294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941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4534 – RGMA Validation Rules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="" xmlns:a16="http://schemas.microsoft.com/office/drawing/2014/main" id="{D35072E9-CFC4-4BF0-AF67-035ADF956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16463"/>
              </p:ext>
            </p:extLst>
          </p:nvPr>
        </p:nvGraphicFramePr>
        <p:xfrm>
          <a:off x="4499992" y="2717676"/>
          <a:ext cx="1872208" cy="49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91699670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4431 – AQ corrections:</a:t>
                      </a:r>
                      <a:r>
                        <a:rPr lang="en-GB" sz="1000" u="none" strike="noStrike" baseline="0" dirty="0" smtClean="0">
                          <a:effectLst/>
                        </a:rPr>
                        <a:t> Market Breaker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809185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4458 – CSEP</a:t>
                      </a:r>
                      <a:r>
                        <a:rPr lang="en-GB" sz="1000" u="none" strike="noStrike" baseline="0" dirty="0" smtClean="0">
                          <a:effectLst/>
                        </a:rPr>
                        <a:t> Variance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030831881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="" xmlns:a16="http://schemas.microsoft.com/office/drawing/2014/main" id="{C0A4D813-2B2F-48E4-9E58-660C99B71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73502"/>
              </p:ext>
            </p:extLst>
          </p:nvPr>
        </p:nvGraphicFramePr>
        <p:xfrm>
          <a:off x="4427984" y="1180085"/>
          <a:ext cx="1944216" cy="952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2482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4432 – NTS Optional Tariff</a:t>
                      </a:r>
                      <a:r>
                        <a:rPr lang="en-GB" sz="1000" u="none" strike="noStrike" baseline="0" dirty="0" smtClean="0">
                          <a:effectLst/>
                        </a:rPr>
                        <a:t> Rate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  <a:tr h="2635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4481 – Resolution of penny mismatches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 Core Invoices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9215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3656 – Read Validation Tolerances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B9BAF1C0-398D-45EC-984A-909DA5AA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00729"/>
              </p:ext>
            </p:extLst>
          </p:nvPr>
        </p:nvGraphicFramePr>
        <p:xfrm>
          <a:off x="2303748" y="4054353"/>
          <a:ext cx="1944215" cy="31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402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4477 – AIR Response</a:t>
                      </a:r>
                      <a:r>
                        <a:rPr lang="en-GB" sz="1000" u="none" strike="noStrike" baseline="0" dirty="0" smtClean="0">
                          <a:effectLst/>
                        </a:rPr>
                        <a:t> File Change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="" xmlns:a16="http://schemas.microsoft.com/office/drawing/2014/main" id="{B9BAF1C0-398D-45EC-984A-909DA5AA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03133"/>
              </p:ext>
            </p:extLst>
          </p:nvPr>
        </p:nvGraphicFramePr>
        <p:xfrm>
          <a:off x="4427984" y="4077072"/>
          <a:ext cx="1944215" cy="34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402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4381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– The Updating of the ZDT_AQ_OPER table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="" xmlns:a16="http://schemas.microsoft.com/office/drawing/2014/main" id="{B9BAF1C0-398D-45EC-984A-909DA5AAE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62145"/>
              </p:ext>
            </p:extLst>
          </p:nvPr>
        </p:nvGraphicFramePr>
        <p:xfrm>
          <a:off x="2303748" y="2827927"/>
          <a:ext cx="1944215" cy="31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1410558628"/>
                    </a:ext>
                  </a:extLst>
                </a:gridCol>
              </a:tblGrid>
              <a:tr h="402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4461</a:t>
                      </a:r>
                      <a:r>
                        <a:rPr lang="en-GB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– Splitting of DXI and DXR file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45470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1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221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xoserve templates</vt:lpstr>
      <vt:lpstr>1_xoserve templates</vt:lpstr>
      <vt:lpstr>2_xoserve templates</vt:lpstr>
      <vt:lpstr>3_xoserve templates</vt:lpstr>
      <vt:lpstr>Release 3 Scope – Initial View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COR4186 UK Link Future Releases</dc:title>
  <dc:creator>National Grid</dc:creator>
  <cp:lastModifiedBy>National Grid</cp:lastModifiedBy>
  <cp:revision>70</cp:revision>
  <cp:lastPrinted>2018-01-09T16:57:58Z</cp:lastPrinted>
  <dcterms:created xsi:type="dcterms:W3CDTF">2018-01-02T21:18:43Z</dcterms:created>
  <dcterms:modified xsi:type="dcterms:W3CDTF">2018-01-15T16:54:48Z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1022677387</vt:i4>
  </property>
  <property fmtid="{D5CDD505-2E9C-101B-9397-08002B2CF9AE}" pid="3" name="_NewReviewCycle">
    <vt:lpwstr/>
  </property>
  <property fmtid="{D5CDD505-2E9C-101B-9397-08002B2CF9AE}" pid="4" name="_EmailSubject">
    <vt:lpwstr>1842 - IM - SN - DSC Delivery Sub-Group Face to Face Meeting on 22nd January 2018 – Additional Information</vt:lpwstr>
  </property>
  <property fmtid="{D5CDD505-2E9C-101B-9397-08002B2CF9AE}" pid="5" name="_AuthorEmail">
    <vt:lpwstr>Imran.Malik@xoserve.com</vt:lpwstr>
  </property>
  <property fmtid="{D5CDD505-2E9C-101B-9397-08002B2CF9AE}" pid="6" name="_AuthorEmailDisplayName">
    <vt:lpwstr>Malik, Imran</vt:lpwstr>
  </property>
  <property fmtid="{D5CDD505-2E9C-101B-9397-08002B2CF9AE}" pid="7" name="_PreviousAdHocReviewCycleID">
    <vt:i4>1022677387</vt:i4>
  </property>
</Properties>
</file>