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5"/>
  </p:notesMasterIdLst>
  <p:handoutMasterIdLst>
    <p:handoutMasterId r:id="rId6"/>
  </p:handoutMasterIdLst>
  <p:sldIdLst>
    <p:sldId id="257" r:id="rId2"/>
    <p:sldId id="256" r:id="rId3"/>
    <p:sldId id="258" r:id="rId4"/>
  </p:sldIdLst>
  <p:sldSz cx="9144000" cy="6858000" type="screen4x3"/>
  <p:notesSz cx="6858000" cy="9144000"/>
  <p:custDataLst>
    <p:tags r:id="rId7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es, Paul" initials="JP" lastIdx="1" clrIdx="0">
    <p:extLst>
      <p:ext uri="{19B8F6BF-5375-455C-9EA6-DF929625EA0E}">
        <p15:presenceInfo xmlns:p15="http://schemas.microsoft.com/office/powerpoint/2012/main" userId="Jones, Pau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5E5E"/>
    <a:srgbClr val="FFFFFF"/>
    <a:srgbClr val="FFEA00"/>
    <a:srgbClr val="FFE600"/>
    <a:srgbClr val="0078DC"/>
    <a:srgbClr val="E625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>
      <p:cViewPr varScale="1">
        <p:scale>
          <a:sx n="108" d="100"/>
          <a:sy n="108" d="100"/>
        </p:scale>
        <p:origin x="101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820" y="-96"/>
      </p:cViewPr>
      <p:guideLst>
        <p:guide orient="horz" pos="2880"/>
        <p:guide pos="2160"/>
      </p:guideLst>
    </p:cSldViewPr>
  </p:notesViewPr>
  <p:gridSpacing cx="50800" cy="50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sz="105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2BE8F-B637-4C47-B142-3817287274CE}" type="datetimeFigureOut">
              <a:rPr lang="de-DE" sz="1050" smtClean="0">
                <a:latin typeface="Arial" pitchFamily="34" charset="0"/>
                <a:cs typeface="Arial" pitchFamily="34" charset="0"/>
              </a:rPr>
              <a:pPr/>
              <a:t>22.01.18</a:t>
            </a:fld>
            <a:endParaRPr lang="de-DE" sz="105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sz="105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711D6-7C16-408D-AB39-A77E8CF5A3FD}" type="slidenum">
              <a:rPr lang="de-DE" sz="1050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de-DE" sz="105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8DAF9-FCAF-40AF-8859-05C8E311A5C6}" type="datetimeFigureOut">
              <a:rPr lang="de-DE" smtClean="0"/>
              <a:pPr/>
              <a:t>22.01.18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C4BC3-9AD3-461B-862E-410046728F4C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207963" indent="-206375" algn="l" defTabSz="914400" rtl="0" eaLnBrk="1" latinLnBrk="0" hangingPunct="1">
      <a:buClr>
        <a:srgbClr val="0078DC"/>
      </a:buClr>
      <a:buFont typeface="Wingdings" pitchFamily="2" charset="2"/>
      <a:buChar char=""/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209550" indent="0" algn="l" defTabSz="914400" rtl="0" eaLnBrk="1" latinLnBrk="0" hangingPunct="1"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412750" indent="-201613" algn="l" defTabSz="914400" rtl="0" eaLnBrk="1" latinLnBrk="0" hangingPunct="1">
      <a:buClr>
        <a:srgbClr val="0078DC"/>
      </a:buClr>
      <a:buFont typeface="Wingdings" pitchFamily="2" charset="2"/>
      <a:buChar char=""/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414338" indent="0" algn="l" defTabSz="914400" rtl="0" eaLnBrk="1" latinLnBrk="0" hangingPunct="1"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00000" y="4201200"/>
            <a:ext cx="7344000" cy="1569600"/>
          </a:xfrm>
        </p:spPr>
        <p:txBody>
          <a:bodyPr anchor="b" anchorCtr="0">
            <a:noAutofit/>
          </a:bodyPr>
          <a:lstStyle>
            <a:lvl1pPr>
              <a:defRPr sz="3400">
                <a:solidFill>
                  <a:srgbClr val="E6252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00000" y="5878800"/>
            <a:ext cx="7344000" cy="28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>
                <a:solidFill>
                  <a:srgbClr val="5E5E5E"/>
                </a:solidFill>
              </a:defRPr>
            </a:lvl1pPr>
            <a:lvl2pPr marL="457200" indent="0" algn="l">
              <a:buNone/>
              <a:defRPr>
                <a:solidFill>
                  <a:srgbClr val="5E5E5E"/>
                </a:solidFill>
              </a:defRPr>
            </a:lvl2pPr>
            <a:lvl3pPr marL="914400" indent="0" algn="l">
              <a:buNone/>
              <a:defRPr>
                <a:solidFill>
                  <a:srgbClr val="5E5E5E"/>
                </a:solidFill>
              </a:defRPr>
            </a:lvl3pPr>
            <a:lvl4pPr marL="1371600" indent="0" algn="l">
              <a:buNone/>
              <a:defRPr>
                <a:solidFill>
                  <a:srgbClr val="5E5E5E"/>
                </a:solidFill>
              </a:defRPr>
            </a:lvl4pPr>
            <a:lvl5pPr marL="1828800" indent="0" algn="l">
              <a:buNone/>
              <a:defRPr>
                <a:solidFill>
                  <a:srgbClr val="5E5E5E"/>
                </a:solidFill>
              </a:defRPr>
            </a:lvl5pPr>
            <a:lvl6pPr marL="2286000" indent="0" algn="l">
              <a:buNone/>
              <a:defRPr>
                <a:solidFill>
                  <a:srgbClr val="5E5E5E"/>
                </a:solidFill>
              </a:defRPr>
            </a:lvl6pPr>
            <a:lvl7pPr marL="2743200" indent="0" algn="l">
              <a:buNone/>
              <a:defRPr>
                <a:solidFill>
                  <a:srgbClr val="5E5E5E"/>
                </a:solidFill>
              </a:defRPr>
            </a:lvl7pPr>
            <a:lvl8pPr marL="3200400" indent="0" algn="l">
              <a:buNone/>
              <a:defRPr>
                <a:solidFill>
                  <a:srgbClr val="5E5E5E"/>
                </a:solidFill>
              </a:defRPr>
            </a:lvl8pPr>
            <a:lvl9pPr marL="3657600" indent="0" algn="l">
              <a:buNone/>
              <a:defRPr>
                <a:solidFill>
                  <a:srgbClr val="5E5E5E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pic>
        <p:nvPicPr>
          <p:cNvPr id="7" name="Grafik 6" descr="Uniper_Logo_Office_CO_PPT_lar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000" y="410400"/>
            <a:ext cx="2721600" cy="23552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, Blue-World-Mo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lue_World_Plume" descr="Uniper_Blue-World_05_Plume.jpg"/>
          <p:cNvPicPr>
            <a:picLocks noChangeAspect="1"/>
          </p:cNvPicPr>
          <p:nvPr userDrawn="1"/>
        </p:nvPicPr>
        <p:blipFill>
          <a:blip r:embed="rId2" cstate="print"/>
          <a:srcRect r="5739"/>
          <a:stretch>
            <a:fillRect/>
          </a:stretch>
        </p:blipFill>
        <p:spPr>
          <a:xfrm>
            <a:off x="0" y="-1"/>
            <a:ext cx="9148800" cy="68616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00000" y="4201200"/>
            <a:ext cx="7344000" cy="1569600"/>
          </a:xfrm>
        </p:spPr>
        <p:txBody>
          <a:bodyPr anchor="b" anchorCtr="0">
            <a:noAutofit/>
          </a:bodyPr>
          <a:lstStyle>
            <a:lvl1pPr>
              <a:defRPr sz="3400">
                <a:solidFill>
                  <a:srgbClr val="FFEA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00000" y="5878800"/>
            <a:ext cx="7344000" cy="28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1pPr>
            <a:lvl2pPr marL="457200" indent="0" algn="l">
              <a:buNone/>
              <a:defRPr>
                <a:solidFill>
                  <a:srgbClr val="FFFFFF"/>
                </a:solidFill>
              </a:defRPr>
            </a:lvl2pPr>
            <a:lvl3pPr marL="914400" indent="0" algn="l">
              <a:buNone/>
              <a:defRPr>
                <a:solidFill>
                  <a:srgbClr val="FFFFFF"/>
                </a:solidFill>
              </a:defRPr>
            </a:lvl3pPr>
            <a:lvl4pPr marL="1371600" indent="0" algn="l">
              <a:buNone/>
              <a:defRPr>
                <a:solidFill>
                  <a:srgbClr val="FFFFFF"/>
                </a:solidFill>
              </a:defRPr>
            </a:lvl4pPr>
            <a:lvl5pPr marL="1828800" indent="0" algn="l">
              <a:buNone/>
              <a:defRPr>
                <a:solidFill>
                  <a:srgbClr val="FFFFFF"/>
                </a:solidFill>
              </a:defRPr>
            </a:lvl5pPr>
            <a:lvl6pPr marL="2286000" indent="0" algn="l">
              <a:buNone/>
              <a:defRPr>
                <a:solidFill>
                  <a:srgbClr val="FFFFFF"/>
                </a:solidFill>
              </a:defRPr>
            </a:lvl6pPr>
            <a:lvl7pPr marL="2743200" indent="0" algn="l">
              <a:buNone/>
              <a:defRPr>
                <a:solidFill>
                  <a:srgbClr val="FFFFFF"/>
                </a:solidFill>
              </a:defRPr>
            </a:lvl7pPr>
            <a:lvl8pPr marL="3200400" indent="0" algn="l">
              <a:buNone/>
              <a:defRPr>
                <a:solidFill>
                  <a:srgbClr val="FFFFFF"/>
                </a:solidFill>
              </a:defRPr>
            </a:lvl8pPr>
            <a:lvl9pPr marL="3657600" indent="0" algn="l"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pic>
        <p:nvPicPr>
          <p:cNvPr id="6" name="Grafik 5" descr="Uniper_Logo_Office_White_PPT_lar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000" y="410400"/>
            <a:ext cx="2721600" cy="23552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ADB-E95E-4587-963D-D3C6AB2E96C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4000" y="1328399"/>
            <a:ext cx="3888000" cy="45468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buFont typeface="Wingdings" pitchFamily="2" charset="2"/>
              <a:buChar char=""/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2000" y="1328399"/>
            <a:ext cx="3888000" cy="45468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ADB-E95E-4587-963D-D3C6AB2E96C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4000" y="1328399"/>
            <a:ext cx="2592000" cy="45468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buFont typeface="Wingdings" pitchFamily="2" charset="2"/>
              <a:buChar char=""/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276000" y="1328399"/>
            <a:ext cx="2592000" cy="45468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ADB-E95E-4587-963D-D3C6AB2E96C0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Inhaltsplatzhalter 3"/>
          <p:cNvSpPr>
            <a:spLocks noGrp="1"/>
          </p:cNvSpPr>
          <p:nvPr>
            <p:ph sz="half" idx="13"/>
          </p:nvPr>
        </p:nvSpPr>
        <p:spPr>
          <a:xfrm>
            <a:off x="6048000" y="1328400"/>
            <a:ext cx="2592000" cy="45468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000" y="1328400"/>
            <a:ext cx="3888000" cy="288000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000" y="1602000"/>
            <a:ext cx="3888000" cy="42732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52000" y="1328400"/>
            <a:ext cx="3888000" cy="288000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52000" y="1602000"/>
            <a:ext cx="3888000" cy="42732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ADB-E95E-4587-963D-D3C6AB2E96C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ADB-E95E-4587-963D-D3C6AB2E96C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ADB-E95E-4587-963D-D3C6AB2E96C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04000" y="306000"/>
            <a:ext cx="8136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000" y="1328399"/>
            <a:ext cx="8136000" cy="454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endParaRPr lang="de-DE" dirty="0"/>
          </a:p>
          <a:p>
            <a:pPr lvl="4"/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76000" y="6084000"/>
            <a:ext cx="6480000" cy="41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rgbClr val="5E5E5E"/>
                </a:solidFill>
              </a:defRPr>
            </a:lvl1pPr>
            <a:lvl2pPr>
              <a:defRPr sz="900">
                <a:solidFill>
                  <a:srgbClr val="5E5E5E"/>
                </a:solidFill>
              </a:defRPr>
            </a:lvl2pPr>
            <a:lvl3pPr>
              <a:defRPr sz="900">
                <a:solidFill>
                  <a:srgbClr val="5E5E5E"/>
                </a:solidFill>
              </a:defRPr>
            </a:lvl3pPr>
            <a:lvl4pPr>
              <a:defRPr sz="900">
                <a:solidFill>
                  <a:srgbClr val="5E5E5E"/>
                </a:solidFill>
              </a:defRPr>
            </a:lvl4pPr>
            <a:lvl5pPr>
              <a:defRPr sz="900">
                <a:solidFill>
                  <a:srgbClr val="5E5E5E"/>
                </a:solidFill>
              </a:defRPr>
            </a:lvl5pPr>
            <a:lvl6pPr>
              <a:defRPr sz="900">
                <a:solidFill>
                  <a:srgbClr val="5E5E5E"/>
                </a:solidFill>
              </a:defRPr>
            </a:lvl6pPr>
            <a:lvl7pPr>
              <a:defRPr sz="900">
                <a:solidFill>
                  <a:srgbClr val="5E5E5E"/>
                </a:solidFill>
              </a:defRPr>
            </a:lvl7pPr>
            <a:lvl8pPr>
              <a:defRPr sz="900">
                <a:solidFill>
                  <a:srgbClr val="5E5E5E"/>
                </a:solidFill>
              </a:defRPr>
            </a:lvl8pPr>
            <a:lvl9pPr>
              <a:defRPr sz="900">
                <a:solidFill>
                  <a:srgbClr val="5E5E5E"/>
                </a:solidFill>
              </a:defRPr>
            </a:lvl9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80000" y="6084000"/>
            <a:ext cx="360000" cy="41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rgbClr val="0078DC"/>
                </a:solidFill>
              </a:defRPr>
            </a:lvl1pPr>
          </a:lstStyle>
          <a:p>
            <a:fld id="{9D543ADB-E95E-4587-963D-D3C6AB2E96C0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Grafik 7" descr="Uniper_Logo_Office_CO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04000" y="6037200"/>
            <a:ext cx="579600" cy="5024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78DC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None/>
        <a:defRPr sz="1800" kern="1200">
          <a:solidFill>
            <a:srgbClr val="5E5E5E"/>
          </a:solidFill>
          <a:latin typeface="+mn-lt"/>
          <a:ea typeface="+mn-ea"/>
          <a:cs typeface="+mn-cs"/>
        </a:defRPr>
      </a:lvl1pPr>
      <a:lvl2pPr marL="207963" indent="-206375" algn="l" defTabSz="914400" rtl="0" eaLnBrk="1" latinLnBrk="0" hangingPunct="1">
        <a:spcBef>
          <a:spcPts val="0"/>
        </a:spcBef>
        <a:spcAft>
          <a:spcPts val="600"/>
        </a:spcAft>
        <a:buClr>
          <a:srgbClr val="0078DC"/>
        </a:buClr>
        <a:buFont typeface="Wingdings" pitchFamily="2" charset="2"/>
        <a:buChar char=""/>
        <a:defRPr sz="1800" kern="1200">
          <a:solidFill>
            <a:srgbClr val="5E5E5E"/>
          </a:solidFill>
          <a:latin typeface="+mn-lt"/>
          <a:ea typeface="+mn-ea"/>
          <a:cs typeface="+mn-cs"/>
        </a:defRPr>
      </a:lvl2pPr>
      <a:lvl3pPr marL="209550" indent="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None/>
        <a:defRPr sz="1800" kern="1200">
          <a:solidFill>
            <a:srgbClr val="5E5E5E"/>
          </a:solidFill>
          <a:latin typeface="+mn-lt"/>
          <a:ea typeface="+mn-ea"/>
          <a:cs typeface="+mn-cs"/>
        </a:defRPr>
      </a:lvl3pPr>
      <a:lvl4pPr marL="412750" indent="-201613" algn="l" defTabSz="914400" rtl="0" eaLnBrk="1" latinLnBrk="0" hangingPunct="1">
        <a:spcBef>
          <a:spcPts val="0"/>
        </a:spcBef>
        <a:spcAft>
          <a:spcPts val="600"/>
        </a:spcAft>
        <a:buClr>
          <a:srgbClr val="0078DC"/>
        </a:buClr>
        <a:buFont typeface="Wingdings" pitchFamily="2" charset="2"/>
        <a:buChar char=""/>
        <a:defRPr sz="1800" kern="1200">
          <a:solidFill>
            <a:srgbClr val="5E5E5E"/>
          </a:solidFill>
          <a:latin typeface="+mn-lt"/>
          <a:ea typeface="+mn-ea"/>
          <a:cs typeface="+mn-cs"/>
        </a:defRPr>
      </a:lvl4pPr>
      <a:lvl5pPr marL="414338" indent="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None/>
        <a:defRPr sz="1800" kern="1200">
          <a:solidFill>
            <a:srgbClr val="5E5E5E"/>
          </a:solidFill>
          <a:latin typeface="+mn-lt"/>
          <a:ea typeface="+mn-ea"/>
          <a:cs typeface="+mn-cs"/>
        </a:defRPr>
      </a:lvl5pPr>
      <a:lvl6pPr marL="617538" indent="-203200" algn="l" defTabSz="914400" rtl="0" eaLnBrk="1" latinLnBrk="0" hangingPunct="1">
        <a:spcBef>
          <a:spcPts val="0"/>
        </a:spcBef>
        <a:spcAft>
          <a:spcPts val="600"/>
        </a:spcAft>
        <a:buClr>
          <a:srgbClr val="0078DC"/>
        </a:buClr>
        <a:buFont typeface="Wingdings" pitchFamily="2" charset="2"/>
        <a:buChar char=""/>
        <a:defRPr sz="1800" kern="1200">
          <a:solidFill>
            <a:srgbClr val="5E5E5E"/>
          </a:solidFill>
          <a:latin typeface="+mn-lt"/>
          <a:ea typeface="+mn-ea"/>
          <a:cs typeface="+mn-cs"/>
        </a:defRPr>
      </a:lvl6pPr>
      <a:lvl7pPr marL="617538" indent="0" algn="l" defTabSz="914400" rtl="0" eaLnBrk="1" latinLnBrk="0" hangingPunct="1">
        <a:spcBef>
          <a:spcPts val="0"/>
        </a:spcBef>
        <a:buFont typeface="Arial" pitchFamily="34" charset="0"/>
        <a:buNone/>
        <a:defRPr sz="1800" kern="1200">
          <a:solidFill>
            <a:srgbClr val="5E5E5E"/>
          </a:solidFill>
          <a:latin typeface="+mn-lt"/>
          <a:ea typeface="+mn-ea"/>
          <a:cs typeface="+mn-cs"/>
        </a:defRPr>
      </a:lvl7pPr>
      <a:lvl8pPr marL="820738" indent="-203200" algn="l" defTabSz="914400" rtl="0" eaLnBrk="1" latinLnBrk="0" hangingPunct="1">
        <a:spcBef>
          <a:spcPts val="0"/>
        </a:spcBef>
        <a:buClr>
          <a:srgbClr val="0078DC"/>
        </a:buClr>
        <a:buFont typeface="Wingdings" pitchFamily="2" charset="2"/>
        <a:buChar char=""/>
        <a:defRPr sz="1800" kern="1200">
          <a:solidFill>
            <a:srgbClr val="5E5E5E"/>
          </a:solidFill>
          <a:latin typeface="+mn-lt"/>
          <a:ea typeface="+mn-ea"/>
          <a:cs typeface="+mn-cs"/>
        </a:defRPr>
      </a:lvl8pPr>
      <a:lvl9pPr marL="820738" indent="0" algn="l" defTabSz="914400" rtl="0" eaLnBrk="1" latinLnBrk="0" hangingPunct="1">
        <a:spcBef>
          <a:spcPts val="0"/>
        </a:spcBef>
        <a:buFont typeface="Arial" pitchFamily="34" charset="0"/>
        <a:buNone/>
        <a:defRPr sz="1800" kern="1200">
          <a:solidFill>
            <a:srgbClr val="5E5E5E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Potential Alternative Proposal – Interaction with Electricity Capacity Market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23 January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83638" y="6083300"/>
            <a:ext cx="360362" cy="414338"/>
          </a:xfrm>
        </p:spPr>
        <p:txBody>
          <a:bodyPr/>
          <a:lstStyle/>
          <a:p>
            <a:fld id="{9D543ADB-E95E-4587-963D-D3C6AB2E96C0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542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Uniper’s Concerns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4000" y="1041400"/>
            <a:ext cx="8136000" cy="4546800"/>
          </a:xfrm>
        </p:spPr>
        <p:txBody>
          <a:bodyPr/>
          <a:lstStyle/>
          <a:p>
            <a:pPr marL="1588" lvl="1" indent="0">
              <a:spcAft>
                <a:spcPts val="0"/>
              </a:spcAft>
              <a:buNone/>
            </a:pPr>
            <a:r>
              <a:rPr lang="en-GB" dirty="0"/>
              <a:t>Under current Mod 0621 proposals, NGG plans to introduce full-capacity based charging by 2021</a:t>
            </a:r>
          </a:p>
          <a:p>
            <a:pPr lvl="1">
              <a:spcAft>
                <a:spcPts val="0"/>
              </a:spcAft>
              <a:buChar char=""/>
            </a:pPr>
            <a:endParaRPr lang="en-GB" dirty="0"/>
          </a:p>
          <a:p>
            <a:pPr lvl="1">
              <a:spcAft>
                <a:spcPts val="0"/>
              </a:spcAft>
              <a:buChar char=""/>
            </a:pPr>
            <a:r>
              <a:rPr lang="en-GB" dirty="0"/>
              <a:t>In the Electricity market, bidding in the T-4 2021-2022 Auction </a:t>
            </a:r>
            <a:r>
              <a:rPr lang="en-GB" dirty="0">
                <a:solidFill>
                  <a:schemeClr val="tx1"/>
                </a:solidFill>
              </a:rPr>
              <a:t>will commence on 6 February</a:t>
            </a:r>
          </a:p>
          <a:p>
            <a:pPr lvl="3">
              <a:spcAft>
                <a:spcPts val="0"/>
              </a:spcAft>
              <a:buChar char=""/>
            </a:pPr>
            <a:r>
              <a:rPr lang="en-GB" dirty="0"/>
              <a:t>Capacity Market Delivery Year runs Oct – </a:t>
            </a:r>
            <a:r>
              <a:rPr lang="en-GB" dirty="0">
                <a:solidFill>
                  <a:schemeClr val="tx1"/>
                </a:solidFill>
              </a:rPr>
              <a:t>Sep (same as Gas Year)</a:t>
            </a:r>
          </a:p>
          <a:p>
            <a:pPr lvl="1">
              <a:spcAft>
                <a:spcPts val="0"/>
              </a:spcAft>
              <a:buChar char=""/>
            </a:pPr>
            <a:endParaRPr lang="en-GB" dirty="0"/>
          </a:p>
          <a:p>
            <a:pPr lvl="1">
              <a:spcAft>
                <a:spcPts val="0"/>
              </a:spcAft>
              <a:buChar char=""/>
            </a:pPr>
            <a:r>
              <a:rPr lang="en-GB" dirty="0"/>
              <a:t>As a result, parties are bidding in now, based on their best understanding of future gas (and electricity) charging arrangements – </a:t>
            </a:r>
            <a:r>
              <a:rPr lang="en-GB" b="1" dirty="0"/>
              <a:t>these are still far from clear!</a:t>
            </a:r>
          </a:p>
          <a:p>
            <a:pPr lvl="1">
              <a:spcAft>
                <a:spcPts val="0"/>
              </a:spcAft>
              <a:buChar char=""/>
            </a:pPr>
            <a:endParaRPr lang="en-GB" dirty="0"/>
          </a:p>
          <a:p>
            <a:pPr lvl="1">
              <a:spcAft>
                <a:spcPts val="0"/>
              </a:spcAft>
              <a:buChar char=""/>
            </a:pPr>
            <a:r>
              <a:rPr lang="en-GB" dirty="0"/>
              <a:t>If Shipper forecasts / estimates made now turn out to be incorrect, potential for significant exposures for transmission-connected gas-fired Generators</a:t>
            </a:r>
          </a:p>
          <a:p>
            <a:pPr lvl="1">
              <a:spcAft>
                <a:spcPts val="0"/>
              </a:spcAft>
              <a:buChar char=""/>
            </a:pPr>
            <a:endParaRPr lang="en-GB" dirty="0"/>
          </a:p>
          <a:p>
            <a:pPr lvl="1">
              <a:spcAft>
                <a:spcPts val="0"/>
              </a:spcAft>
              <a:buChar char=""/>
            </a:pPr>
            <a:r>
              <a:rPr lang="en-GB" dirty="0"/>
              <a:t>May lead to unexpected / unintended outcomes in the Capacity Market</a:t>
            </a:r>
          </a:p>
          <a:p>
            <a:pPr marL="495300" lvl="2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Costs to consumers</a:t>
            </a:r>
          </a:p>
          <a:p>
            <a:pPr marL="495300" lvl="2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Security of supply</a:t>
            </a:r>
          </a:p>
          <a:p>
            <a:pPr lvl="1">
              <a:buChar char=""/>
            </a:pPr>
            <a:endParaRPr lang="en-GB" dirty="0"/>
          </a:p>
          <a:p>
            <a:pPr lvl="1">
              <a:buChar char=""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11200" y="5207000"/>
            <a:ext cx="7518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Potential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00" y="1182554"/>
            <a:ext cx="8136000" cy="4546800"/>
          </a:xfrm>
        </p:spPr>
        <p:txBody>
          <a:bodyPr/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b="1" dirty="0"/>
              <a:t>Delay the move to full-capacity based charging until 2022</a:t>
            </a:r>
            <a:r>
              <a:rPr lang="en-GB" dirty="0"/>
              <a:t> </a:t>
            </a:r>
          </a:p>
          <a:p>
            <a:pPr marL="493713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Instead of current plan for 2021 implementation</a:t>
            </a:r>
          </a:p>
          <a:p>
            <a:pPr marL="493713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Initial thought is apply to Entry &amp; Exit, but open to idea of Exit only, given specific concerns</a:t>
            </a:r>
          </a:p>
          <a:p>
            <a:pPr>
              <a:spcAft>
                <a:spcPts val="0"/>
              </a:spcAft>
            </a:pPr>
            <a:endParaRPr lang="en-GB" dirty="0"/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With a four year lead time, this will allow parties bidding </a:t>
            </a:r>
            <a:r>
              <a:rPr lang="en-GB" b="1" dirty="0"/>
              <a:t>now</a:t>
            </a:r>
            <a:r>
              <a:rPr lang="en-GB" dirty="0"/>
              <a:t> a greater degree of certainty over gas transportation costs that will be levied in </a:t>
            </a:r>
            <a:r>
              <a:rPr lang="en-GB" b="1" dirty="0"/>
              <a:t>2021</a:t>
            </a:r>
          </a:p>
          <a:p>
            <a:pPr marL="495300" lvl="2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Assumes FCC of 100% and capacity + commodity charging 2019-2022</a:t>
            </a:r>
          </a:p>
          <a:p>
            <a:pPr lvl="1" indent="0">
              <a:spcAft>
                <a:spcPts val="0"/>
              </a:spcAft>
              <a:buNone/>
            </a:pPr>
            <a:endParaRPr lang="en-GB" dirty="0"/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By the time of the </a:t>
            </a:r>
            <a:r>
              <a:rPr lang="en-GB" b="1" dirty="0"/>
              <a:t>next</a:t>
            </a:r>
            <a:r>
              <a:rPr lang="en-GB" dirty="0"/>
              <a:t> Capacity Market T-4 Auction (Jan 2019</a:t>
            </a:r>
            <a:r>
              <a:rPr lang="en-GB" dirty="0">
                <a:solidFill>
                  <a:schemeClr val="tx1"/>
                </a:solidFill>
              </a:rPr>
              <a:t>?</a:t>
            </a:r>
            <a:r>
              <a:rPr lang="en-GB" dirty="0"/>
              <a:t>), it is anticipated that there will be more certainty over future arrangements</a:t>
            </a:r>
          </a:p>
          <a:p>
            <a:pPr marL="493713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Charging review will be complete, likely to be an Ofgem decision</a:t>
            </a:r>
          </a:p>
          <a:p>
            <a:pPr marL="493713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Will ensure parties bidding into the CM have more certainty over future arrangements, better able to forecast costs.</a:t>
            </a:r>
          </a:p>
          <a:p>
            <a:pPr marL="698500" lvl="3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lvl="3" indent="0">
              <a:spcAft>
                <a:spcPts val="0"/>
              </a:spcAft>
              <a:buNone/>
            </a:pPr>
            <a:r>
              <a:rPr lang="en-GB" dirty="0"/>
              <a:t>Our preference (to avoid further alternatives) is for NGG to amend its original proposal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ADB-E95E-4587-963D-D3C6AB2E96C0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621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1.02"/>
  <p:tag name="BASIS" val="UniperVorlage"/>
</p:tagLst>
</file>

<file path=ppt/theme/theme1.xml><?xml version="1.0" encoding="utf-8"?>
<a:theme xmlns:a="http://schemas.openxmlformats.org/drawingml/2006/main" name="Uniper">
  <a:themeElements>
    <a:clrScheme name="Uniper_1">
      <a:dk1>
        <a:srgbClr val="5E5E5E"/>
      </a:dk1>
      <a:lt1>
        <a:srgbClr val="FFFFFF"/>
      </a:lt1>
      <a:dk2>
        <a:srgbClr val="0078DC"/>
      </a:dk2>
      <a:lt2>
        <a:srgbClr val="FFFFFF"/>
      </a:lt2>
      <a:accent1>
        <a:srgbClr val="C1E3FC"/>
      </a:accent1>
      <a:accent2>
        <a:srgbClr val="00A7F0"/>
      </a:accent2>
      <a:accent3>
        <a:srgbClr val="0875BB"/>
      </a:accent3>
      <a:accent4>
        <a:srgbClr val="29527A"/>
      </a:accent4>
      <a:accent5>
        <a:srgbClr val="0097EE"/>
      </a:accent5>
      <a:accent6>
        <a:srgbClr val="8CCCF7"/>
      </a:accent6>
      <a:hlink>
        <a:srgbClr val="B3B3B3"/>
      </a:hlink>
      <a:folHlink>
        <a:srgbClr val="5E5E5E"/>
      </a:folHlink>
    </a:clrScheme>
    <a:fontScheme name="Unip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per_1">
        <a:dk1>
          <a:srgbClr val="5E5E5E"/>
        </a:dk1>
        <a:lt1>
          <a:srgbClr val="FFFFFF"/>
        </a:lt1>
        <a:dk2>
          <a:srgbClr val="0078DC"/>
        </a:dk2>
        <a:lt2>
          <a:srgbClr val="FFFFFF"/>
        </a:lt2>
        <a:accent1>
          <a:srgbClr val="C1E3FC"/>
        </a:accent1>
        <a:accent2>
          <a:srgbClr val="00A7F0"/>
        </a:accent2>
        <a:accent3>
          <a:srgbClr val="0875BB"/>
        </a:accent3>
        <a:accent4>
          <a:srgbClr val="29527A"/>
        </a:accent4>
        <a:accent5>
          <a:srgbClr val="0097EE"/>
        </a:accent5>
        <a:accent6>
          <a:srgbClr val="8CCCF7"/>
        </a:accent6>
        <a:hlink>
          <a:srgbClr val="B3B3B3"/>
        </a:hlink>
        <a:folHlink>
          <a:srgbClr val="5E5E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per_2a">
        <a:dk1>
          <a:srgbClr val="5E5E5E"/>
        </a:dk1>
        <a:lt1>
          <a:srgbClr val="FFFFFF"/>
        </a:lt1>
        <a:dk2>
          <a:srgbClr val="0078DC"/>
        </a:dk2>
        <a:lt2>
          <a:srgbClr val="FFFFFF"/>
        </a:lt2>
        <a:accent1>
          <a:srgbClr val="C1E3FC"/>
        </a:accent1>
        <a:accent2>
          <a:srgbClr val="00A7F0"/>
        </a:accent2>
        <a:accent3>
          <a:srgbClr val="ED8C1C"/>
        </a:accent3>
        <a:accent4>
          <a:srgbClr val="29527A"/>
        </a:accent4>
        <a:accent5>
          <a:srgbClr val="0097EE"/>
        </a:accent5>
        <a:accent6>
          <a:srgbClr val="8CCCF7"/>
        </a:accent6>
        <a:hlink>
          <a:srgbClr val="B3B3B3"/>
        </a:hlink>
        <a:folHlink>
          <a:srgbClr val="5E5E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per_2b">
        <a:dk1>
          <a:srgbClr val="5E5E5E"/>
        </a:dk1>
        <a:lt1>
          <a:srgbClr val="FFFFFF"/>
        </a:lt1>
        <a:dk2>
          <a:srgbClr val="0078DC"/>
        </a:dk2>
        <a:lt2>
          <a:srgbClr val="FFFFFF"/>
        </a:lt2>
        <a:accent1>
          <a:srgbClr val="C1E3FC"/>
        </a:accent1>
        <a:accent2>
          <a:srgbClr val="00A7F0"/>
        </a:accent2>
        <a:accent3>
          <a:srgbClr val="FFEA00"/>
        </a:accent3>
        <a:accent4>
          <a:srgbClr val="29527A"/>
        </a:accent4>
        <a:accent5>
          <a:srgbClr val="0097EE"/>
        </a:accent5>
        <a:accent6>
          <a:srgbClr val="8CCCF7"/>
        </a:accent6>
        <a:hlink>
          <a:srgbClr val="B3B3B3"/>
        </a:hlink>
        <a:folHlink>
          <a:srgbClr val="5E5E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per_2c">
        <a:dk1>
          <a:srgbClr val="5E5E5E"/>
        </a:dk1>
        <a:lt1>
          <a:srgbClr val="FFFFFF"/>
        </a:lt1>
        <a:dk2>
          <a:srgbClr val="0078DC"/>
        </a:dk2>
        <a:lt2>
          <a:srgbClr val="FFFFFF"/>
        </a:lt2>
        <a:accent1>
          <a:srgbClr val="C1E3FC"/>
        </a:accent1>
        <a:accent2>
          <a:srgbClr val="00A7F0"/>
        </a:accent2>
        <a:accent3>
          <a:srgbClr val="B5D45B"/>
        </a:accent3>
        <a:accent4>
          <a:srgbClr val="29527A"/>
        </a:accent4>
        <a:accent5>
          <a:srgbClr val="0097EE"/>
        </a:accent5>
        <a:accent6>
          <a:srgbClr val="8CCCF7"/>
        </a:accent6>
        <a:hlink>
          <a:srgbClr val="B3B3B3"/>
        </a:hlink>
        <a:folHlink>
          <a:srgbClr val="5E5E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per_3">
        <a:dk1>
          <a:srgbClr val="5E5E5E"/>
        </a:dk1>
        <a:lt1>
          <a:srgbClr val="FFFFFF"/>
        </a:lt1>
        <a:dk2>
          <a:srgbClr val="0078DC"/>
        </a:dk2>
        <a:lt2>
          <a:srgbClr val="FFFFFF"/>
        </a:lt2>
        <a:accent1>
          <a:srgbClr val="C1E3FC"/>
        </a:accent1>
        <a:accent2>
          <a:srgbClr val="ED8C1C"/>
        </a:accent2>
        <a:accent3>
          <a:srgbClr val="5CBCF5"/>
        </a:accent3>
        <a:accent4>
          <a:srgbClr val="B5D45B"/>
        </a:accent4>
        <a:accent5>
          <a:srgbClr val="29527A"/>
        </a:accent5>
        <a:accent6>
          <a:srgbClr val="8CCCF7"/>
        </a:accent6>
        <a:hlink>
          <a:srgbClr val="B3B3B3"/>
        </a:hlink>
        <a:folHlink>
          <a:srgbClr val="5E5E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per_4">
        <a:dk1>
          <a:srgbClr val="5E5E5E"/>
        </a:dk1>
        <a:lt1>
          <a:srgbClr val="FFFFFF"/>
        </a:lt1>
        <a:dk2>
          <a:srgbClr val="0078DC"/>
        </a:dk2>
        <a:lt2>
          <a:srgbClr val="FFFFFF"/>
        </a:lt2>
        <a:accent1>
          <a:srgbClr val="29527A"/>
        </a:accent1>
        <a:accent2>
          <a:srgbClr val="FFEA00"/>
        </a:accent2>
        <a:accent3>
          <a:srgbClr val="C1E3FC"/>
        </a:accent3>
        <a:accent4>
          <a:srgbClr val="B5D45B"/>
        </a:accent4>
        <a:accent5>
          <a:srgbClr val="ED8C1C"/>
        </a:accent5>
        <a:accent6>
          <a:srgbClr val="5CBCF5"/>
        </a:accent6>
        <a:hlink>
          <a:srgbClr val="B3B3B3"/>
        </a:hlink>
        <a:folHlink>
          <a:srgbClr val="5E5E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per_5">
        <a:dk1>
          <a:srgbClr val="5E5E5E"/>
        </a:dk1>
        <a:lt1>
          <a:srgbClr val="FFFFFF"/>
        </a:lt1>
        <a:dk2>
          <a:srgbClr val="0078DC"/>
        </a:dk2>
        <a:lt2>
          <a:srgbClr val="FFFFFF"/>
        </a:lt2>
        <a:accent1>
          <a:srgbClr val="E3D4BC"/>
        </a:accent1>
        <a:accent2>
          <a:srgbClr val="5CBCF5"/>
        </a:accent2>
        <a:accent3>
          <a:srgbClr val="5E5E5E"/>
        </a:accent3>
        <a:accent4>
          <a:srgbClr val="135B8B"/>
        </a:accent4>
        <a:accent5>
          <a:srgbClr val="B3B3B3"/>
        </a:accent5>
        <a:accent6>
          <a:srgbClr val="876C59"/>
        </a:accent6>
        <a:hlink>
          <a:srgbClr val="B3B3B3"/>
        </a:hlink>
        <a:folHlink>
          <a:srgbClr val="5E5E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per_6">
        <a:dk1>
          <a:srgbClr val="5E5E5E"/>
        </a:dk1>
        <a:lt1>
          <a:srgbClr val="FFFFFF"/>
        </a:lt1>
        <a:dk2>
          <a:srgbClr val="0078DC"/>
        </a:dk2>
        <a:lt2>
          <a:srgbClr val="FFFFFF"/>
        </a:lt2>
        <a:accent1>
          <a:srgbClr val="C1E3FC"/>
        </a:accent1>
        <a:accent2>
          <a:srgbClr val="0078DC"/>
        </a:accent2>
        <a:accent3>
          <a:srgbClr val="E3D4BC"/>
        </a:accent3>
        <a:accent4>
          <a:srgbClr val="876C59"/>
        </a:accent4>
        <a:accent5>
          <a:srgbClr val="5CBCF5"/>
        </a:accent5>
        <a:accent6>
          <a:srgbClr val="135B8B"/>
        </a:accent6>
        <a:hlink>
          <a:srgbClr val="B3B3B3"/>
        </a:hlink>
        <a:folHlink>
          <a:srgbClr val="5E5E5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Uniper</Template>
  <TotalTime>0</TotalTime>
  <Words>282</Words>
  <Application>Microsoft Macintosh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Uniper</vt:lpstr>
      <vt:lpstr>Potential Alternative Proposal – Interaction with Electricity Capacity Market</vt:lpstr>
      <vt:lpstr>Uniper’s Concerns</vt:lpstr>
      <vt:lpstr>Potential Solution</vt:lpstr>
    </vt:vector>
  </TitlesOfParts>
  <Company>Uniper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Uniper Presentation</dc:title>
  <dc:creator>Fairholme, Richard</dc:creator>
  <dc:description/>
  <cp:lastModifiedBy>Helen Bennett</cp:lastModifiedBy>
  <cp:revision>15</cp:revision>
  <dcterms:created xsi:type="dcterms:W3CDTF">2018-01-03T14:06:56Z</dcterms:created>
  <dcterms:modified xsi:type="dcterms:W3CDTF">2018-01-22T14:35:15Z</dcterms:modified>
</cp:coreProperties>
</file>