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11"/>
  </p:notesMasterIdLst>
  <p:handoutMasterIdLst>
    <p:handoutMasterId r:id="rId12"/>
  </p:handoutMasterIdLst>
  <p:sldIdLst>
    <p:sldId id="282" r:id="rId5"/>
    <p:sldId id="295" r:id="rId6"/>
    <p:sldId id="283" r:id="rId7"/>
    <p:sldId id="284" r:id="rId8"/>
    <p:sldId id="286" r:id="rId9"/>
    <p:sldId id="287" r:id="rId10"/>
  </p:sldIdLst>
  <p:sldSz cx="9144000" cy="6858000" type="screen4x3"/>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232A"/>
    <a:srgbClr val="1D3E61"/>
    <a:srgbClr val="68AEE0"/>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Objects="1">
      <p:cViewPr>
        <p:scale>
          <a:sx n="90" d="100"/>
          <a:sy n="90" d="100"/>
        </p:scale>
        <p:origin x="-8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49688" y="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06/02/2018</a:t>
            </a:fld>
            <a:endParaRPr lang="en-GB"/>
          </a:p>
        </p:txBody>
      </p:sp>
      <p:sp>
        <p:nvSpPr>
          <p:cNvPr id="65540" name="Rectangle 4"/>
          <p:cNvSpPr>
            <a:spLocks noGrp="1" noChangeArrowheads="1"/>
          </p:cNvSpPr>
          <p:nvPr>
            <p:ph type="ftr" sz="quarter" idx="2"/>
          </p:nvPr>
        </p:nvSpPr>
        <p:spPr bwMode="auto">
          <a:xfrm>
            <a:off x="0" y="942975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49688" y="9429751"/>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35" tIns="45718" rIns="91435" bIns="45718"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888"/>
          </a:xfrm>
          <a:prstGeom prst="rect">
            <a:avLst/>
          </a:prstGeom>
        </p:spPr>
        <p:txBody>
          <a:bodyPr vert="horz" lIns="91435" tIns="45718" rIns="91435" bIns="45718" rtlCol="0"/>
          <a:lstStyle>
            <a:lvl1pPr algn="l">
              <a:defRPr sz="1200"/>
            </a:lvl1pPr>
          </a:lstStyle>
          <a:p>
            <a:endParaRPr lang="en-GB"/>
          </a:p>
        </p:txBody>
      </p:sp>
      <p:sp>
        <p:nvSpPr>
          <p:cNvPr id="3" name="Date Placeholder 2"/>
          <p:cNvSpPr>
            <a:spLocks noGrp="1"/>
          </p:cNvSpPr>
          <p:nvPr>
            <p:ph type="dt" idx="1"/>
          </p:nvPr>
        </p:nvSpPr>
        <p:spPr>
          <a:xfrm>
            <a:off x="3849688" y="1"/>
            <a:ext cx="2946400" cy="496888"/>
          </a:xfrm>
          <a:prstGeom prst="rect">
            <a:avLst/>
          </a:prstGeom>
        </p:spPr>
        <p:txBody>
          <a:bodyPr vert="horz" lIns="91435" tIns="45718" rIns="91435" bIns="45718" rtlCol="0"/>
          <a:lstStyle>
            <a:lvl1pPr algn="r">
              <a:defRPr sz="1200"/>
            </a:lvl1pPr>
          </a:lstStyle>
          <a:p>
            <a:fld id="{4E6D7EA1-5EA8-4087-9047-2593738D00ED}" type="datetimeFigureOut">
              <a:rPr lang="en-GB" smtClean="0"/>
              <a:t>06/02/2018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35" tIns="45718" rIns="91435" bIns="45718" rtlCol="0" anchor="ctr"/>
          <a:lstStyle/>
          <a:p>
            <a:endParaRPr lang="en-GB"/>
          </a:p>
        </p:txBody>
      </p:sp>
      <p:sp>
        <p:nvSpPr>
          <p:cNvPr id="5" name="Notes Placeholder 4"/>
          <p:cNvSpPr>
            <a:spLocks noGrp="1"/>
          </p:cNvSpPr>
          <p:nvPr>
            <p:ph type="body" sz="quarter" idx="3"/>
          </p:nvPr>
        </p:nvSpPr>
        <p:spPr>
          <a:xfrm>
            <a:off x="679450" y="4716464"/>
            <a:ext cx="5438775" cy="4467225"/>
          </a:xfrm>
          <a:prstGeom prst="rect">
            <a:avLst/>
          </a:prstGeom>
        </p:spPr>
        <p:txBody>
          <a:bodyPr vert="horz" lIns="91435" tIns="45718" rIns="91435" bIns="4571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1"/>
            <a:ext cx="2946400" cy="496888"/>
          </a:xfrm>
          <a:prstGeom prst="rect">
            <a:avLst/>
          </a:prstGeom>
        </p:spPr>
        <p:txBody>
          <a:bodyPr vert="horz" lIns="91435" tIns="45718" rIns="91435" bIns="45718"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1"/>
            <a:ext cx="2946400" cy="496888"/>
          </a:xfrm>
          <a:prstGeom prst="rect">
            <a:avLst/>
          </a:prstGeom>
        </p:spPr>
        <p:txBody>
          <a:bodyPr vert="horz" lIns="91435" tIns="45718" rIns="91435" bIns="45718" rtlCol="0" anchor="b"/>
          <a:lstStyle>
            <a:lvl1pPr algn="r">
              <a:defRPr sz="1200"/>
            </a:lvl1pPr>
          </a:lstStyle>
          <a:p>
            <a:fld id="{9EF3E6D5-8E0D-478A-A5F1-637B58F194E7}" type="slidenum">
              <a:rPr lang="en-GB" smtClean="0"/>
              <a:t>‹#›</a:t>
            </a:fld>
            <a:endParaRPr lang="en-GB"/>
          </a:p>
        </p:txBody>
      </p:sp>
    </p:spTree>
    <p:extLst>
      <p:ext uri="{BB962C8B-B14F-4D97-AF65-F5344CB8AC3E}">
        <p14:creationId xmlns:p14="http://schemas.microsoft.com/office/powerpoint/2010/main" val="1396270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r>
              <a:rPr lang="en-US" smtClean="0"/>
              <a:t>XEC 10 October 2017</a:t>
            </a:r>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2"/>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r>
              <a:rPr lang="en-US" smtClean="0"/>
              <a:t>XEC 10 October 2017</a:t>
            </a: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r>
              <a:rPr lang="en-US" smtClean="0"/>
              <a:t>XEC 10 October 2017</a:t>
            </a:r>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1"/>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1" y="6308726"/>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r>
              <a:rPr lang="en-US" smtClean="0"/>
              <a:t>XEC 10 October 2017</a:t>
            </a:r>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sz="quarter"/>
          </p:nvPr>
        </p:nvSpPr>
        <p:spPr>
          <a:xfrm>
            <a:off x="-22820" y="4176713"/>
            <a:ext cx="9144000" cy="1295400"/>
          </a:xfrm>
        </p:spPr>
        <p:txBody>
          <a:bodyPr/>
          <a:lstStyle/>
          <a:p>
            <a:r>
              <a:rPr lang="en-GB" dirty="0" smtClean="0">
                <a:solidFill>
                  <a:srgbClr val="3E5AA8"/>
                </a:solidFill>
              </a:rPr>
              <a:t>YTD Results and Full Year Forecast</a:t>
            </a:r>
          </a:p>
        </p:txBody>
      </p:sp>
    </p:spTree>
    <p:extLst>
      <p:ext uri="{BB962C8B-B14F-4D97-AF65-F5344CB8AC3E}">
        <p14:creationId xmlns:p14="http://schemas.microsoft.com/office/powerpoint/2010/main" val="28149823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Executive Summary</a:t>
            </a:r>
            <a:endParaRPr lang="en-GB" dirty="0"/>
          </a:p>
        </p:txBody>
      </p:sp>
      <p:sp>
        <p:nvSpPr>
          <p:cNvPr id="3" name="Content Placeholder 2"/>
          <p:cNvSpPr>
            <a:spLocks noGrp="1"/>
          </p:cNvSpPr>
          <p:nvPr>
            <p:ph idx="1"/>
          </p:nvPr>
        </p:nvSpPr>
        <p:spPr>
          <a:xfrm>
            <a:off x="228600" y="908720"/>
            <a:ext cx="8686800" cy="4896544"/>
          </a:xfrm>
        </p:spPr>
        <p:txBody>
          <a:bodyPr/>
          <a:lstStyle/>
          <a:p>
            <a:r>
              <a:rPr lang="en-GB" sz="2000" dirty="0" smtClean="0"/>
              <a:t>The January 18 forecast takes into account the actual performance of the business over the past nine months.</a:t>
            </a:r>
            <a:br>
              <a:rPr lang="en-GB" sz="2000" dirty="0" smtClean="0"/>
            </a:br>
            <a:endParaRPr lang="en-GB" sz="2000" dirty="0" smtClean="0"/>
          </a:p>
          <a:p>
            <a:r>
              <a:rPr lang="en-GB" sz="2000" dirty="0" smtClean="0"/>
              <a:t>This forecast suggests that we will deliver operating profit in line with our budgeted position by the end of the financial year (before the exceptional costs of the Optional Leavers Scheme (“OLS”). This is an improvement on the previous October 17 forecast by c£700k.</a:t>
            </a:r>
            <a:br>
              <a:rPr lang="en-GB" sz="2000" dirty="0" smtClean="0"/>
            </a:br>
            <a:r>
              <a:rPr lang="en-GB" sz="2000" dirty="0" smtClean="0"/>
              <a:t> </a:t>
            </a:r>
          </a:p>
          <a:p>
            <a:r>
              <a:rPr lang="en-GB" sz="2000" dirty="0" smtClean="0"/>
              <a:t>However, once the exceptional costs of OLS are included then the P&amp;L shows a loss of £3.7m. This is purely an ‘accounting’ loss since the OLS is fully funded. </a:t>
            </a:r>
            <a:br>
              <a:rPr lang="en-GB" sz="2000" dirty="0" smtClean="0"/>
            </a:br>
            <a:endParaRPr lang="en-GB" sz="2000" dirty="0" smtClean="0"/>
          </a:p>
          <a:p>
            <a:r>
              <a:rPr lang="en-GB" sz="2000" dirty="0" smtClean="0"/>
              <a:t>It should be noted that we have produced a revised view of charges in light of the new forecast. </a:t>
            </a:r>
            <a:r>
              <a:rPr lang="en-GB" sz="2000" dirty="0"/>
              <a:t/>
            </a:r>
            <a:br>
              <a:rPr lang="en-GB" sz="2000" dirty="0"/>
            </a:br>
            <a:endParaRPr lang="en-GB" sz="2000" dirty="0" smtClean="0"/>
          </a:p>
          <a:p>
            <a:endParaRPr lang="en-GB" sz="1800" dirty="0" smtClean="0"/>
          </a:p>
          <a:p>
            <a:pPr marL="0" indent="0">
              <a:buNone/>
            </a:pPr>
            <a:endParaRPr lang="en-GB" sz="1800" dirty="0"/>
          </a:p>
        </p:txBody>
      </p:sp>
      <p:sp>
        <p:nvSpPr>
          <p:cNvPr id="5" name="TextBox 4"/>
          <p:cNvSpPr txBox="1"/>
          <p:nvPr/>
        </p:nvSpPr>
        <p:spPr>
          <a:xfrm>
            <a:off x="412714" y="6165304"/>
            <a:ext cx="1855030" cy="369332"/>
          </a:xfrm>
          <a:prstGeom prst="rect">
            <a:avLst/>
          </a:prstGeom>
          <a:noFill/>
        </p:spPr>
        <p:txBody>
          <a:bodyPr wrap="square" rtlCol="0">
            <a:spAutoFit/>
          </a:bodyPr>
          <a:lstStyle/>
          <a:p>
            <a:r>
              <a:rPr lang="en-GB" dirty="0" smtClean="0"/>
              <a:t>Slide 2</a:t>
            </a:r>
            <a:endParaRPr lang="en-GB" dirty="0"/>
          </a:p>
        </p:txBody>
      </p:sp>
    </p:spTree>
    <p:extLst>
      <p:ext uri="{BB962C8B-B14F-4D97-AF65-F5344CB8AC3E}">
        <p14:creationId xmlns:p14="http://schemas.microsoft.com/office/powerpoint/2010/main" val="3579746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YTD results and latest full year forecast </a:t>
            </a:r>
            <a:endParaRPr lang="en-GB" sz="2400" dirty="0"/>
          </a:p>
        </p:txBody>
      </p:sp>
      <p:sp>
        <p:nvSpPr>
          <p:cNvPr id="3" name="TextBox 2"/>
          <p:cNvSpPr txBox="1"/>
          <p:nvPr/>
        </p:nvSpPr>
        <p:spPr>
          <a:xfrm>
            <a:off x="412714" y="6165304"/>
            <a:ext cx="1855030" cy="369332"/>
          </a:xfrm>
          <a:prstGeom prst="rect">
            <a:avLst/>
          </a:prstGeom>
          <a:noFill/>
        </p:spPr>
        <p:txBody>
          <a:bodyPr wrap="square" rtlCol="0">
            <a:spAutoFit/>
          </a:bodyPr>
          <a:lstStyle/>
          <a:p>
            <a:r>
              <a:rPr lang="en-GB" dirty="0" smtClean="0"/>
              <a:t>Slide 3</a:t>
            </a:r>
            <a:endParaRPr lang="en-GB" dirty="0"/>
          </a:p>
        </p:txBody>
      </p:sp>
      <p:sp>
        <p:nvSpPr>
          <p:cNvPr id="4" name="TextBox 3"/>
          <p:cNvSpPr txBox="1"/>
          <p:nvPr/>
        </p:nvSpPr>
        <p:spPr>
          <a:xfrm>
            <a:off x="666409" y="4932457"/>
            <a:ext cx="8136904" cy="584775"/>
          </a:xfrm>
          <a:prstGeom prst="rect">
            <a:avLst/>
          </a:prstGeom>
          <a:noFill/>
          <a:ln>
            <a:solidFill>
              <a:schemeClr val="accent1"/>
            </a:solidFill>
          </a:ln>
        </p:spPr>
        <p:txBody>
          <a:bodyPr wrap="square" rtlCol="0">
            <a:spAutoFit/>
          </a:bodyPr>
          <a:lstStyle/>
          <a:p>
            <a:pPr marL="285750" indent="-285750">
              <a:buFont typeface="Arial" panose="020B0604020202020204" pitchFamily="34" charset="0"/>
              <a:buChar char="•"/>
            </a:pPr>
            <a:r>
              <a:rPr lang="en-GB" sz="1600" dirty="0" smtClean="0"/>
              <a:t>January forecast operating profit of £2.8m is in line with budget</a:t>
            </a:r>
          </a:p>
          <a:p>
            <a:pPr marL="285750" indent="-285750">
              <a:buFont typeface="Arial" panose="020B0604020202020204" pitchFamily="34" charset="0"/>
              <a:buChar char="•"/>
            </a:pPr>
            <a:r>
              <a:rPr lang="en-GB" sz="1600" dirty="0" smtClean="0"/>
              <a:t>After OLS costs have been accounted for the loss for the year is £3.7m</a:t>
            </a:r>
            <a:endParaRPr lang="en-GB" sz="1600" dirty="0"/>
          </a:p>
        </p:txBody>
      </p:sp>
      <p:sp>
        <p:nvSpPr>
          <p:cNvPr id="7" name="Oval 6"/>
          <p:cNvSpPr/>
          <p:nvPr/>
        </p:nvSpPr>
        <p:spPr bwMode="auto">
          <a:xfrm>
            <a:off x="5148064" y="3645023"/>
            <a:ext cx="648072" cy="155117"/>
          </a:xfrm>
          <a:prstGeom prst="ellipse">
            <a:avLst/>
          </a:prstGeom>
          <a:noFill/>
          <a:ln w="19050" cap="flat" cmpd="sng" algn="ctr">
            <a:solidFill>
              <a:srgbClr val="00B05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Oval 8"/>
          <p:cNvSpPr/>
          <p:nvPr/>
        </p:nvSpPr>
        <p:spPr bwMode="auto">
          <a:xfrm>
            <a:off x="5148064" y="4538092"/>
            <a:ext cx="648072" cy="155117"/>
          </a:xfrm>
          <a:prstGeom prst="ellipse">
            <a:avLst/>
          </a:prstGeom>
          <a:noFill/>
          <a:ln w="19050" cap="flat" cmpd="sng" algn="ctr">
            <a:solidFill>
              <a:srgbClr val="FF000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838944"/>
            <a:ext cx="5762625"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963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January forecast back in line with budget</a:t>
            </a:r>
            <a:endParaRPr lang="en-GB" sz="2400" dirty="0"/>
          </a:p>
        </p:txBody>
      </p:sp>
      <p:sp>
        <p:nvSpPr>
          <p:cNvPr id="7" name="TextBox 6"/>
          <p:cNvSpPr txBox="1"/>
          <p:nvPr/>
        </p:nvSpPr>
        <p:spPr>
          <a:xfrm>
            <a:off x="412714" y="6165304"/>
            <a:ext cx="1855030" cy="369332"/>
          </a:xfrm>
          <a:prstGeom prst="rect">
            <a:avLst/>
          </a:prstGeom>
          <a:noFill/>
        </p:spPr>
        <p:txBody>
          <a:bodyPr wrap="square" rtlCol="0">
            <a:spAutoFit/>
          </a:bodyPr>
          <a:lstStyle/>
          <a:p>
            <a:r>
              <a:rPr lang="en-GB" dirty="0" smtClean="0"/>
              <a:t>Slide 4</a:t>
            </a:r>
            <a:endParaRPr lang="en-GB" dirty="0"/>
          </a:p>
        </p:txBody>
      </p:sp>
      <p:pic>
        <p:nvPicPr>
          <p:cNvPr id="716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908720"/>
            <a:ext cx="672465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Oval 10"/>
          <p:cNvSpPr/>
          <p:nvPr/>
        </p:nvSpPr>
        <p:spPr bwMode="auto">
          <a:xfrm>
            <a:off x="3347864" y="3645024"/>
            <a:ext cx="648072" cy="238226"/>
          </a:xfrm>
          <a:prstGeom prst="ellipse">
            <a:avLst/>
          </a:prstGeom>
          <a:noFill/>
          <a:ln w="19050" cap="flat" cmpd="sng" algn="ctr">
            <a:solidFill>
              <a:srgbClr val="00B05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2" name="Oval 11"/>
          <p:cNvSpPr/>
          <p:nvPr/>
        </p:nvSpPr>
        <p:spPr bwMode="auto">
          <a:xfrm>
            <a:off x="3275856" y="4065971"/>
            <a:ext cx="648072" cy="155117"/>
          </a:xfrm>
          <a:prstGeom prst="ellipse">
            <a:avLst/>
          </a:prstGeom>
          <a:noFill/>
          <a:ln w="19050" cap="flat" cmpd="sng" algn="ctr">
            <a:solidFill>
              <a:srgbClr val="FF000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9" name="Oval 8"/>
          <p:cNvSpPr/>
          <p:nvPr/>
        </p:nvSpPr>
        <p:spPr bwMode="auto">
          <a:xfrm>
            <a:off x="5724128" y="3645024"/>
            <a:ext cx="648072" cy="238226"/>
          </a:xfrm>
          <a:prstGeom prst="ellipse">
            <a:avLst/>
          </a:prstGeom>
          <a:noFill/>
          <a:ln w="19050" cap="flat" cmpd="sng" algn="ctr">
            <a:solidFill>
              <a:srgbClr val="00B05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
        <p:nvSpPr>
          <p:cNvPr id="10" name="Oval 9"/>
          <p:cNvSpPr/>
          <p:nvPr/>
        </p:nvSpPr>
        <p:spPr bwMode="auto">
          <a:xfrm>
            <a:off x="3347864" y="1844824"/>
            <a:ext cx="648072" cy="238226"/>
          </a:xfrm>
          <a:prstGeom prst="ellipse">
            <a:avLst/>
          </a:prstGeom>
          <a:noFill/>
          <a:ln w="19050" cap="flat" cmpd="sng" algn="ctr">
            <a:solidFill>
              <a:srgbClr val="00B05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Arial" charset="0"/>
            </a:endParaRPr>
          </a:p>
        </p:txBody>
      </p:sp>
    </p:spTree>
    <p:extLst>
      <p:ext uri="{BB962C8B-B14F-4D97-AF65-F5344CB8AC3E}">
        <p14:creationId xmlns:p14="http://schemas.microsoft.com/office/powerpoint/2010/main" val="2216988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    Full Year – Charges and </a:t>
            </a:r>
            <a:r>
              <a:rPr lang="en-GB" sz="2400" dirty="0" err="1" smtClean="0"/>
              <a:t>Totex</a:t>
            </a:r>
            <a:endParaRPr lang="en-GB" sz="2400" dirty="0"/>
          </a:p>
        </p:txBody>
      </p:sp>
      <p:sp>
        <p:nvSpPr>
          <p:cNvPr id="8" name="TextBox 7"/>
          <p:cNvSpPr txBox="1"/>
          <p:nvPr/>
        </p:nvSpPr>
        <p:spPr>
          <a:xfrm>
            <a:off x="412714" y="6165304"/>
            <a:ext cx="1855030" cy="369332"/>
          </a:xfrm>
          <a:prstGeom prst="rect">
            <a:avLst/>
          </a:prstGeom>
          <a:noFill/>
        </p:spPr>
        <p:txBody>
          <a:bodyPr wrap="square" rtlCol="0">
            <a:spAutoFit/>
          </a:bodyPr>
          <a:lstStyle/>
          <a:p>
            <a:r>
              <a:rPr lang="en-GB" dirty="0" smtClean="0"/>
              <a:t>Slide 5</a:t>
            </a:r>
            <a:endParaRPr lang="en-GB" dirty="0"/>
          </a:p>
        </p:txBody>
      </p:sp>
      <p:graphicFrame>
        <p:nvGraphicFramePr>
          <p:cNvPr id="4" name="Table 3"/>
          <p:cNvGraphicFramePr>
            <a:graphicFrameLocks noGrp="1"/>
          </p:cNvGraphicFramePr>
          <p:nvPr/>
        </p:nvGraphicFramePr>
        <p:xfrm>
          <a:off x="1193801" y="1504950"/>
          <a:ext cx="6756398" cy="3343275"/>
        </p:xfrm>
        <a:graphic>
          <a:graphicData uri="http://schemas.openxmlformats.org/drawingml/2006/table">
            <a:tbl>
              <a:tblPr/>
              <a:tblGrid>
                <a:gridCol w="1823813"/>
                <a:gridCol w="181744"/>
                <a:gridCol w="790744"/>
                <a:gridCol w="784367"/>
                <a:gridCol w="784367"/>
                <a:gridCol w="784367"/>
                <a:gridCol w="822629"/>
                <a:gridCol w="784367"/>
              </a:tblGrid>
              <a:tr h="190500">
                <a:tc>
                  <a:txBody>
                    <a:bodyPr/>
                    <a:lstStyle/>
                    <a:p>
                      <a:pPr algn="l" fontAlgn="t"/>
                      <a:r>
                        <a:rPr lang="en-GB" sz="1100" b="1" i="0" u="none" strike="noStrike" dirty="0">
                          <a:solidFill>
                            <a:srgbClr val="000000"/>
                          </a:solidFill>
                          <a:effectLst/>
                          <a:latin typeface="Arial"/>
                        </a:rPr>
                        <a:t>DECEMBER 2017</a:t>
                      </a:r>
                    </a:p>
                  </a:txBody>
                  <a:tcPr marL="9525" marR="9525" marT="9525" marB="0">
                    <a:lnL>
                      <a:noFill/>
                    </a:lnL>
                    <a:lnR>
                      <a:noFill/>
                    </a:lnR>
                    <a:lnT>
                      <a:noFill/>
                    </a:lnT>
                    <a:lnB>
                      <a:noFill/>
                    </a:lnB>
                  </a:tcPr>
                </a:tc>
                <a:tc>
                  <a:txBody>
                    <a:bodyPr/>
                    <a:lstStyle/>
                    <a:p>
                      <a:pPr algn="l" fontAlgn="t"/>
                      <a:endParaRPr lang="en-GB" sz="1100" b="1"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1" i="0" u="none" strike="noStrike">
                        <a:solidFill>
                          <a:srgbClr val="000000"/>
                        </a:solidFill>
                        <a:effectLst/>
                        <a:latin typeface="Arial"/>
                      </a:endParaRPr>
                    </a:p>
                  </a:txBody>
                  <a:tcPr marL="9525" marR="9525" marT="9525" marB="0">
                    <a:lnL>
                      <a:noFill/>
                    </a:lnL>
                    <a:lnR>
                      <a:noFill/>
                    </a:lnR>
                    <a:lnT>
                      <a:noFill/>
                    </a:lnT>
                    <a:lnB>
                      <a:noFill/>
                    </a:lnB>
                  </a:tcPr>
                </a:tc>
                <a:tc gridSpan="5">
                  <a:txBody>
                    <a:bodyPr/>
                    <a:lstStyle/>
                    <a:p>
                      <a:pPr algn="ctr" fontAlgn="t"/>
                      <a:r>
                        <a:rPr lang="en-GB" sz="1100" b="1" i="0" u="none" strike="noStrike">
                          <a:solidFill>
                            <a:srgbClr val="000000"/>
                          </a:solidFill>
                          <a:effectLst/>
                          <a:latin typeface="Arial"/>
                        </a:rPr>
                        <a:t>Full Year 2017/18</a:t>
                      </a:r>
                    </a:p>
                  </a:txBody>
                  <a:tcPr marL="9525" marR="9525" marT="9525" marB="0">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90500">
                <a:tc>
                  <a:txBody>
                    <a:bodyPr/>
                    <a:lstStyle/>
                    <a:p>
                      <a:pPr algn="l" fontAlgn="t"/>
                      <a:r>
                        <a:rPr lang="en-GB" sz="1100" b="1" i="0" u="none" strike="noStrike">
                          <a:solidFill>
                            <a:srgbClr val="000000"/>
                          </a:solidFill>
                          <a:effectLst/>
                          <a:latin typeface="Arial"/>
                        </a:rPr>
                        <a:t>£k</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t"/>
                      <a:r>
                        <a:rPr lang="en-GB" sz="1100" b="1" i="0" u="none" strike="noStrike">
                          <a:solidFill>
                            <a:srgbClr val="000000"/>
                          </a:solidFill>
                          <a:effectLst/>
                          <a:latin typeface="Arial"/>
                        </a:rPr>
                        <a:t> </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GB" sz="1100" b="1" i="0" u="none" strike="noStrike">
                          <a:solidFill>
                            <a:srgbClr val="000000"/>
                          </a:solidFill>
                          <a:effectLst/>
                          <a:latin typeface="Arial"/>
                        </a:rPr>
                        <a:t>Jan FC</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GB" sz="1100" b="1" i="0" u="none" strike="noStrike">
                          <a:solidFill>
                            <a:srgbClr val="000000"/>
                          </a:solidFill>
                          <a:effectLst/>
                          <a:latin typeface="Arial"/>
                        </a:rPr>
                        <a:t>Oct FC</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GB" sz="1100" b="1" i="0" u="none" strike="noStrike">
                          <a:solidFill>
                            <a:srgbClr val="000000"/>
                          </a:solidFill>
                          <a:effectLst/>
                          <a:latin typeface="Arial"/>
                        </a:rPr>
                        <a:t>July FC</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GB" sz="1100" b="1" i="0" u="none" strike="noStrike" dirty="0">
                          <a:solidFill>
                            <a:srgbClr val="000000"/>
                          </a:solidFill>
                          <a:effectLst/>
                          <a:latin typeface="Arial"/>
                        </a:rPr>
                        <a:t>Budget</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GB" sz="1100" b="1" i="0" u="none" strike="noStrike">
                          <a:solidFill>
                            <a:srgbClr val="000000"/>
                          </a:solidFill>
                          <a:effectLst/>
                          <a:latin typeface="Arial"/>
                        </a:rPr>
                        <a:t>Var Oct FC</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t"/>
                      <a:r>
                        <a:rPr lang="en-GB" sz="1100" b="1" i="0" u="none" strike="noStrike">
                          <a:solidFill>
                            <a:srgbClr val="000000"/>
                          </a:solidFill>
                          <a:effectLst/>
                          <a:latin typeface="Arial"/>
                        </a:rPr>
                        <a:t>Var Bud</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r>
              <a:tr h="180975">
                <a:tc>
                  <a:txBody>
                    <a:bodyPr/>
                    <a:lstStyle/>
                    <a:p>
                      <a:pPr algn="l" fontAlgn="t"/>
                      <a:r>
                        <a:rPr lang="en-GB" sz="1100" b="0" i="0" u="none" strike="noStrike">
                          <a:solidFill>
                            <a:srgbClr val="000000"/>
                          </a:solidFill>
                          <a:effectLst/>
                          <a:latin typeface="Arial"/>
                        </a:rPr>
                        <a:t>CHARGES</a:t>
                      </a: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r>
              <a:tr h="219075">
                <a:tc>
                  <a:txBody>
                    <a:bodyPr/>
                    <a:lstStyle/>
                    <a:p>
                      <a:pPr algn="l" fontAlgn="t"/>
                      <a:r>
                        <a:rPr lang="en-GB" sz="1100" b="0" i="0" u="none" strike="noStrike">
                          <a:solidFill>
                            <a:srgbClr val="000000"/>
                          </a:solidFill>
                          <a:effectLst/>
                          <a:latin typeface="Arial"/>
                        </a:rPr>
                        <a:t>OPEX related</a:t>
                      </a: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61,643</a:t>
                      </a: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62,085</a:t>
                      </a: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66,986</a:t>
                      </a: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66,068</a:t>
                      </a: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(442)</a:t>
                      </a: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(4,425)</a:t>
                      </a:r>
                    </a:p>
                  </a:txBody>
                  <a:tcPr marL="9525" marR="9525" marT="9525" marB="0">
                    <a:lnL>
                      <a:noFill/>
                    </a:lnL>
                    <a:lnR>
                      <a:noFill/>
                    </a:lnR>
                    <a:lnT>
                      <a:noFill/>
                    </a:lnT>
                    <a:lnB>
                      <a:noFill/>
                    </a:lnB>
                  </a:tcPr>
                </a:tc>
              </a:tr>
              <a:tr h="180975">
                <a:tc>
                  <a:txBody>
                    <a:bodyPr/>
                    <a:lstStyle/>
                    <a:p>
                      <a:pPr algn="l" fontAlgn="t"/>
                      <a:r>
                        <a:rPr lang="en-GB" sz="1100" b="0" i="0" u="none" strike="noStrike">
                          <a:solidFill>
                            <a:srgbClr val="000000"/>
                          </a:solidFill>
                          <a:effectLst/>
                          <a:latin typeface="Arial"/>
                        </a:rPr>
                        <a:t>CAPEX related</a:t>
                      </a: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6,538</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7,034</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5,204</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6,775</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(496)</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(237)</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r>
              <a:tr h="180975">
                <a:tc>
                  <a:txBody>
                    <a:bodyPr/>
                    <a:lstStyle/>
                    <a:p>
                      <a:pPr algn="l" fontAlgn="t"/>
                      <a:r>
                        <a:rPr lang="en-GB" sz="1100" b="0" i="0" u="none" strike="noStrike">
                          <a:solidFill>
                            <a:srgbClr val="000000"/>
                          </a:solidFill>
                          <a:effectLst/>
                          <a:latin typeface="Arial"/>
                        </a:rPr>
                        <a:t>Total CHARGES</a:t>
                      </a: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68,181</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69,119</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72,190</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72,843</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(938)</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(4,662)</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tcPr>
                </a:tc>
              </a:tr>
              <a:tr h="180975">
                <a:tc>
                  <a:txBody>
                    <a:bodyPr/>
                    <a:lstStyle/>
                    <a:p>
                      <a:pPr algn="l" fontAlgn="t"/>
                      <a:r>
                        <a:rPr lang="en-GB" sz="1100" b="0" i="0" u="none" strike="noStrike">
                          <a:solidFill>
                            <a:srgbClr val="000000"/>
                          </a:solidFill>
                          <a:effectLst/>
                          <a:latin typeface="Arial"/>
                        </a:rPr>
                        <a:t>TOTEX (Total Expenditure)</a:t>
                      </a: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r>
              <a:tr h="180975">
                <a:tc>
                  <a:txBody>
                    <a:bodyPr/>
                    <a:lstStyle/>
                    <a:p>
                      <a:pPr algn="l" fontAlgn="t"/>
                      <a:r>
                        <a:rPr lang="en-GB" sz="1100" b="0" i="0" u="none" strike="noStrike">
                          <a:solidFill>
                            <a:srgbClr val="000000"/>
                          </a:solidFill>
                          <a:effectLst/>
                          <a:latin typeface="Arial"/>
                        </a:rPr>
                        <a:t>OPEX</a:t>
                      </a: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(58,828)</a:t>
                      </a: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(60,005)</a:t>
                      </a: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(67,147)</a:t>
                      </a: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(63,493)</a:t>
                      </a: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1,177</a:t>
                      </a: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4,665</a:t>
                      </a:r>
                    </a:p>
                  </a:txBody>
                  <a:tcPr marL="9525" marR="9525" marT="9525" marB="0">
                    <a:lnL>
                      <a:noFill/>
                    </a:lnL>
                    <a:lnR>
                      <a:noFill/>
                    </a:lnR>
                    <a:lnT>
                      <a:noFill/>
                    </a:lnT>
                    <a:lnB>
                      <a:noFill/>
                    </a:lnB>
                  </a:tcPr>
                </a:tc>
              </a:tr>
              <a:tr h="180975">
                <a:tc>
                  <a:txBody>
                    <a:bodyPr/>
                    <a:lstStyle/>
                    <a:p>
                      <a:pPr algn="l" fontAlgn="t"/>
                      <a:r>
                        <a:rPr lang="en-GB" sz="1100" b="0" i="0" u="none" strike="noStrike">
                          <a:solidFill>
                            <a:srgbClr val="000000"/>
                          </a:solidFill>
                          <a:effectLst/>
                          <a:latin typeface="Arial"/>
                        </a:rPr>
                        <a:t>CAPEX</a:t>
                      </a: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(6,291)</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(6,549)</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(5,004)</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(6,539)</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258</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248</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r>
              <a:tr h="180975">
                <a:tc>
                  <a:txBody>
                    <a:bodyPr/>
                    <a:lstStyle/>
                    <a:p>
                      <a:pPr algn="l" fontAlgn="t"/>
                      <a:r>
                        <a:rPr lang="en-GB" sz="1100" b="0" i="0" u="none" strike="noStrike">
                          <a:solidFill>
                            <a:srgbClr val="000000"/>
                          </a:solidFill>
                          <a:effectLst/>
                          <a:latin typeface="Arial"/>
                        </a:rPr>
                        <a:t>Total Expenditure</a:t>
                      </a: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(65,119)</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(66,554)</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(72,151)</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(70,032)</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1,435</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4,913</a:t>
                      </a: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975">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500">
                <a:tc>
                  <a:txBody>
                    <a:bodyPr/>
                    <a:lstStyle/>
                    <a:p>
                      <a:pPr algn="l" fontAlgn="t"/>
                      <a:r>
                        <a:rPr lang="en-GB" sz="1100" b="0" i="0" u="none" strike="noStrike">
                          <a:solidFill>
                            <a:srgbClr val="000000"/>
                          </a:solidFill>
                          <a:effectLst/>
                          <a:latin typeface="Arial"/>
                        </a:rPr>
                        <a:t>CHARGES less TOTEX</a:t>
                      </a: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3,063</a:t>
                      </a:r>
                    </a:p>
                  </a:txBody>
                  <a:tcPr marL="9525" marR="9525" marT="9525"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2,566</a:t>
                      </a:r>
                    </a:p>
                  </a:txBody>
                  <a:tcPr marL="9525" marR="9525" marT="9525"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39</a:t>
                      </a:r>
                    </a:p>
                  </a:txBody>
                  <a:tcPr marL="9525" marR="9525" marT="9525"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2,811</a:t>
                      </a:r>
                    </a:p>
                  </a:txBody>
                  <a:tcPr marL="9525" marR="9525" marT="9525"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497</a:t>
                      </a:r>
                    </a:p>
                  </a:txBody>
                  <a:tcPr marL="9525" marR="9525" marT="9525"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252</a:t>
                      </a:r>
                    </a:p>
                  </a:txBody>
                  <a:tcPr marL="9525" marR="9525" marT="9525"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975">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w="12700" cap="flat" cmpd="sng" algn="ctr">
                      <a:solidFill>
                        <a:srgbClr val="000000"/>
                      </a:solidFill>
                      <a:prstDash val="solid"/>
                      <a:round/>
                      <a:headEnd type="none" w="med" len="med"/>
                      <a:tailEnd type="none" w="med" len="med"/>
                    </a:lnT>
                    <a:lnB>
                      <a:noFill/>
                    </a:lnB>
                  </a:tcPr>
                </a:tc>
              </a:tr>
              <a:tr h="190500">
                <a:tc>
                  <a:txBody>
                    <a:bodyPr/>
                    <a:lstStyle/>
                    <a:p>
                      <a:pPr algn="l" fontAlgn="t"/>
                      <a:r>
                        <a:rPr lang="en-GB" sz="1100" b="0" i="0" u="none" strike="noStrike">
                          <a:solidFill>
                            <a:srgbClr val="000000"/>
                          </a:solidFill>
                          <a:effectLst/>
                          <a:latin typeface="Arial"/>
                        </a:rPr>
                        <a:t>Broken down by</a:t>
                      </a: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r>
              <a:tr h="180975">
                <a:tc>
                  <a:txBody>
                    <a:bodyPr/>
                    <a:lstStyle/>
                    <a:p>
                      <a:pPr algn="l" fontAlgn="t"/>
                      <a:r>
                        <a:rPr lang="en-GB" sz="1100" b="0" i="0" u="none" strike="noStrike">
                          <a:solidFill>
                            <a:srgbClr val="000000"/>
                          </a:solidFill>
                          <a:effectLst/>
                          <a:latin typeface="Arial"/>
                        </a:rPr>
                        <a:t>Operating Profit</a:t>
                      </a: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2,816</a:t>
                      </a: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2,080</a:t>
                      </a: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(161)</a:t>
                      </a: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2,575</a:t>
                      </a: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735</a:t>
                      </a: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241</a:t>
                      </a:r>
                    </a:p>
                  </a:txBody>
                  <a:tcPr marL="9525" marR="9525" marT="9525" marB="0">
                    <a:lnL>
                      <a:noFill/>
                    </a:lnL>
                    <a:lnR>
                      <a:noFill/>
                    </a:lnR>
                    <a:lnT>
                      <a:noFill/>
                    </a:lnT>
                    <a:lnB>
                      <a:noFill/>
                    </a:lnB>
                  </a:tcPr>
                </a:tc>
              </a:tr>
              <a:tr h="180975">
                <a:tc>
                  <a:txBody>
                    <a:bodyPr/>
                    <a:lstStyle/>
                    <a:p>
                      <a:pPr algn="l" fontAlgn="t"/>
                      <a:r>
                        <a:rPr lang="en-GB" sz="1100" b="0" i="0" u="none" strike="noStrike">
                          <a:solidFill>
                            <a:srgbClr val="000000"/>
                          </a:solidFill>
                          <a:effectLst/>
                          <a:latin typeface="Arial"/>
                        </a:rPr>
                        <a:t>Capex Margin</a:t>
                      </a: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247</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485</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200</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236</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(238)</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11</a:t>
                      </a:r>
                    </a:p>
                  </a:txBody>
                  <a:tcPr marL="9525" marR="9525" marT="9525" marB="0">
                    <a:lnL>
                      <a:noFill/>
                    </a:lnL>
                    <a:lnR>
                      <a:noFill/>
                    </a:lnR>
                    <a:lnT>
                      <a:noFill/>
                    </a:lnT>
                    <a:lnB w="6350" cap="flat" cmpd="sng" algn="ctr">
                      <a:solidFill>
                        <a:srgbClr val="000000"/>
                      </a:solidFill>
                      <a:prstDash val="solid"/>
                      <a:round/>
                      <a:headEnd type="none" w="med" len="med"/>
                      <a:tailEnd type="none" w="med" len="med"/>
                    </a:lnB>
                  </a:tcPr>
                </a:tc>
              </a:tr>
              <a:tr h="190500">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l" fontAlgn="t"/>
                      <a:endParaRPr lang="en-GB" sz="1100" b="0" i="0" u="none" strike="noStrike">
                        <a:solidFill>
                          <a:srgbClr val="000000"/>
                        </a:solidFill>
                        <a:effectLst/>
                        <a:latin typeface="Arial"/>
                      </a:endParaRPr>
                    </a:p>
                  </a:txBody>
                  <a:tcPr marL="9525" marR="9525" marT="9525" marB="0">
                    <a:lnL>
                      <a:noFill/>
                    </a:lnL>
                    <a:lnR>
                      <a:noFill/>
                    </a:lnR>
                    <a:lnT>
                      <a:noFill/>
                    </a:lnT>
                    <a:lnB>
                      <a:noFill/>
                    </a:lnB>
                  </a:tcPr>
                </a:tc>
                <a:tc>
                  <a:txBody>
                    <a:bodyPr/>
                    <a:lstStyle/>
                    <a:p>
                      <a:pPr algn="r" fontAlgn="t"/>
                      <a:r>
                        <a:rPr lang="en-GB" sz="1100" b="0" i="0" u="none" strike="noStrike">
                          <a:solidFill>
                            <a:srgbClr val="000000"/>
                          </a:solidFill>
                          <a:effectLst/>
                          <a:latin typeface="Arial"/>
                        </a:rPr>
                        <a:t>3,063</a:t>
                      </a:r>
                    </a:p>
                  </a:txBody>
                  <a:tcPr marL="9525" marR="9525" marT="9525"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2,566</a:t>
                      </a:r>
                    </a:p>
                  </a:txBody>
                  <a:tcPr marL="9525" marR="9525" marT="9525"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39</a:t>
                      </a:r>
                    </a:p>
                  </a:txBody>
                  <a:tcPr marL="9525" marR="9525" marT="9525"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2,811</a:t>
                      </a:r>
                    </a:p>
                  </a:txBody>
                  <a:tcPr marL="9525" marR="9525" marT="9525"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GB" sz="1100" b="0" i="0" u="none" strike="noStrike">
                          <a:solidFill>
                            <a:srgbClr val="000000"/>
                          </a:solidFill>
                          <a:effectLst/>
                          <a:latin typeface="Arial"/>
                        </a:rPr>
                        <a:t>497</a:t>
                      </a:r>
                    </a:p>
                  </a:txBody>
                  <a:tcPr marL="9525" marR="9525" marT="9525"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GB" sz="1100" b="0" i="0" u="none" strike="noStrike" dirty="0">
                          <a:solidFill>
                            <a:srgbClr val="000000"/>
                          </a:solidFill>
                          <a:effectLst/>
                          <a:latin typeface="Arial"/>
                        </a:rPr>
                        <a:t>252</a:t>
                      </a:r>
                    </a:p>
                  </a:txBody>
                  <a:tcPr marL="9525" marR="9525" marT="9525" marB="0">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57408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56309298"/>
              </p:ext>
            </p:extLst>
          </p:nvPr>
        </p:nvGraphicFramePr>
        <p:xfrm>
          <a:off x="1340230" y="766269"/>
          <a:ext cx="6904178" cy="5255019"/>
        </p:xfrm>
        <a:graphic>
          <a:graphicData uri="http://schemas.openxmlformats.org/drawingml/2006/table">
            <a:tbl>
              <a:tblPr/>
              <a:tblGrid>
                <a:gridCol w="1506598"/>
                <a:gridCol w="718188"/>
                <a:gridCol w="714996"/>
                <a:gridCol w="714996"/>
                <a:gridCol w="625621"/>
                <a:gridCol w="625621"/>
                <a:gridCol w="641581"/>
                <a:gridCol w="641581"/>
                <a:gridCol w="714996"/>
              </a:tblGrid>
              <a:tr h="147729">
                <a:tc>
                  <a:txBody>
                    <a:bodyPr/>
                    <a:lstStyle/>
                    <a:p>
                      <a:pPr algn="l" fontAlgn="b"/>
                      <a:r>
                        <a:rPr lang="en-GB" sz="1000" b="1" i="0" u="none" strike="noStrike" dirty="0">
                          <a:solidFill>
                            <a:srgbClr val="000000"/>
                          </a:solidFill>
                          <a:effectLst/>
                          <a:latin typeface="Calibri"/>
                        </a:rPr>
                        <a:t>Budgeted Charges </a:t>
                      </a: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r>
              <a:tr h="147729">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r" fontAlgn="b"/>
                      <a:r>
                        <a:rPr lang="en-GB" sz="1000" b="1" i="0" u="none" strike="noStrike" dirty="0" smtClean="0">
                          <a:solidFill>
                            <a:srgbClr val="000000"/>
                          </a:solidFill>
                          <a:effectLst/>
                          <a:latin typeface="Calibri"/>
                        </a:rPr>
                        <a:t>Shippers</a:t>
                      </a:r>
                      <a:endParaRPr lang="en-GB" sz="1000" b="1" i="0" u="none" strike="noStrike" dirty="0">
                        <a:solidFill>
                          <a:srgbClr val="000000"/>
                        </a:solidFill>
                        <a:effectLst/>
                        <a:latin typeface="Calibri"/>
                      </a:endParaRPr>
                    </a:p>
                  </a:txBody>
                  <a:tcPr marL="6843" marR="6843" marT="6843" marB="0" anchor="b">
                    <a:lnL>
                      <a:noFill/>
                    </a:lnL>
                    <a:lnR>
                      <a:noFill/>
                    </a:lnR>
                    <a:lnT>
                      <a:noFill/>
                    </a:lnT>
                    <a:lnB>
                      <a:noFill/>
                    </a:lnB>
                  </a:tcPr>
                </a:tc>
                <a:tc>
                  <a:txBody>
                    <a:bodyPr/>
                    <a:lstStyle/>
                    <a:p>
                      <a:pPr algn="r" fontAlgn="b"/>
                      <a:r>
                        <a:rPr lang="en-GB" sz="1000" b="1" i="0" u="none" strike="noStrike" dirty="0" smtClean="0">
                          <a:solidFill>
                            <a:srgbClr val="000000"/>
                          </a:solidFill>
                          <a:effectLst/>
                          <a:latin typeface="Calibri"/>
                        </a:rPr>
                        <a:t>Transmission</a:t>
                      </a:r>
                      <a:endParaRPr lang="en-GB" sz="1000" b="1" i="0" u="none" strike="noStrike" dirty="0">
                        <a:solidFill>
                          <a:srgbClr val="000000"/>
                        </a:solidFill>
                        <a:effectLst/>
                        <a:latin typeface="Calibri"/>
                      </a:endParaRP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DN</a:t>
                      </a: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iGT</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1" i="0" u="none" strike="noStrike">
                          <a:solidFill>
                            <a:srgbClr val="000000"/>
                          </a:solidFill>
                          <a:effectLst/>
                          <a:latin typeface="Calibri"/>
                        </a:rPr>
                        <a:t>Subtotal</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000" b="1" i="0" u="none" strike="noStrike">
                          <a:solidFill>
                            <a:srgbClr val="000000"/>
                          </a:solidFill>
                          <a:effectLst/>
                          <a:latin typeface="Calibri"/>
                        </a:rPr>
                        <a:t>Other</a:t>
                      </a: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Deferred</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1" i="0" u="none" strike="noStrike">
                          <a:solidFill>
                            <a:srgbClr val="000000"/>
                          </a:solidFill>
                          <a:effectLst/>
                          <a:latin typeface="Calibri"/>
                        </a:rPr>
                        <a:t>Total</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r>
              <a:tr h="147729">
                <a:tc>
                  <a:txBody>
                    <a:bodyPr/>
                    <a:lstStyle/>
                    <a:p>
                      <a:pPr algn="l" fontAlgn="b"/>
                      <a:r>
                        <a:rPr lang="en-GB" sz="1000" b="0" i="0" u="none" strike="noStrike">
                          <a:solidFill>
                            <a:srgbClr val="000000"/>
                          </a:solidFill>
                          <a:effectLst/>
                          <a:latin typeface="Calibri"/>
                        </a:rPr>
                        <a:t>General</a:t>
                      </a:r>
                    </a:p>
                  </a:txBody>
                  <a:tcPr marL="6843" marR="6843" marT="6843" marB="0" anchor="b">
                    <a:lnL>
                      <a:noFill/>
                    </a:lnL>
                    <a:lnR>
                      <a:noFill/>
                    </a:lnR>
                    <a:lnT>
                      <a:noFill/>
                    </a:lnT>
                    <a:lnB>
                      <a:noFill/>
                    </a:lnB>
                  </a:tcPr>
                </a:tc>
                <a:tc>
                  <a:txBody>
                    <a:bodyPr/>
                    <a:lstStyle/>
                    <a:p>
                      <a:pPr algn="r" fontAlgn="b"/>
                      <a:r>
                        <a:rPr lang="en-GB" sz="1000" b="0" i="0" u="none" strike="noStrike" dirty="0">
                          <a:solidFill>
                            <a:srgbClr val="000000"/>
                          </a:solidFill>
                          <a:effectLst/>
                          <a:latin typeface="Calibri"/>
                        </a:rPr>
                        <a:t>10,770 </a:t>
                      </a:r>
                    </a:p>
                  </a:txBody>
                  <a:tcPr marL="6843" marR="6843" marT="6843" marB="0" anchor="b">
                    <a:lnL>
                      <a:noFill/>
                    </a:lnL>
                    <a:lnR>
                      <a:noFill/>
                    </a:lnR>
                    <a:lnT>
                      <a:noFill/>
                    </a:lnT>
                    <a:lnB>
                      <a:noFill/>
                    </a:lnB>
                  </a:tcPr>
                </a:tc>
                <a:tc>
                  <a:txBody>
                    <a:bodyPr/>
                    <a:lstStyle/>
                    <a:p>
                      <a:pPr algn="r" fontAlgn="b"/>
                      <a:r>
                        <a:rPr lang="en-GB" sz="1000" b="0" i="0" u="none" strike="noStrike" dirty="0">
                          <a:solidFill>
                            <a:srgbClr val="000000"/>
                          </a:solidFill>
                          <a:effectLst/>
                          <a:latin typeface="Calibri"/>
                        </a:rPr>
                        <a:t>8,080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13,891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291 </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33,032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33,032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r>
              <a:tr h="147729">
                <a:tc>
                  <a:txBody>
                    <a:bodyPr/>
                    <a:lstStyle/>
                    <a:p>
                      <a:pPr algn="l" fontAlgn="b"/>
                      <a:r>
                        <a:rPr lang="en-GB" sz="1000" b="0" i="0" u="none" strike="noStrike">
                          <a:solidFill>
                            <a:srgbClr val="000000"/>
                          </a:solidFill>
                          <a:effectLst/>
                          <a:latin typeface="Calibri"/>
                        </a:rPr>
                        <a:t>Infrastructure</a:t>
                      </a:r>
                    </a:p>
                  </a:txBody>
                  <a:tcPr marL="6843" marR="6843" marT="6843" marB="0" anchor="b">
                    <a:lnL>
                      <a:noFill/>
                    </a:lnL>
                    <a:lnR>
                      <a:noFill/>
                    </a:lnR>
                    <a:lnT>
                      <a:noFill/>
                    </a:lnT>
                    <a:lnB>
                      <a:noFill/>
                    </a:lnB>
                  </a:tcPr>
                </a:tc>
                <a:tc>
                  <a:txBody>
                    <a:bodyPr/>
                    <a:lstStyle/>
                    <a:p>
                      <a:pPr algn="r" fontAlgn="b"/>
                      <a:r>
                        <a:rPr lang="en-GB" sz="1000" b="0" i="0" u="none" strike="noStrike" dirty="0">
                          <a:solidFill>
                            <a:srgbClr val="000000"/>
                          </a:solidFill>
                          <a:effectLst/>
                          <a:latin typeface="Calibri"/>
                        </a:rPr>
                        <a:t>5,505 </a:t>
                      </a:r>
                    </a:p>
                  </a:txBody>
                  <a:tcPr marL="6843" marR="6843" marT="6843" marB="0" anchor="b">
                    <a:lnL>
                      <a:noFill/>
                    </a:lnL>
                    <a:lnR>
                      <a:noFill/>
                    </a:lnR>
                    <a:lnT>
                      <a:noFill/>
                    </a:lnT>
                    <a:lnB>
                      <a:noFill/>
                    </a:lnB>
                  </a:tcPr>
                </a:tc>
                <a:tc>
                  <a:txBody>
                    <a:bodyPr/>
                    <a:lstStyle/>
                    <a:p>
                      <a:pPr algn="r" fontAlgn="b"/>
                      <a:r>
                        <a:rPr lang="en-GB" sz="1000" b="0" i="0" u="none" strike="noStrike" dirty="0">
                          <a:solidFill>
                            <a:srgbClr val="000000"/>
                          </a:solidFill>
                          <a:effectLst/>
                          <a:latin typeface="Calibri"/>
                        </a:rPr>
                        <a:t>2,362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7,297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127 </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15,291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000" b="0" i="0" u="none" strike="noStrike">
                          <a:solidFill>
                            <a:srgbClr val="000000"/>
                          </a:solidFill>
                          <a:effectLst/>
                          <a:latin typeface="Calibri"/>
                        </a:rPr>
                        <a:t>1,061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16,352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r>
              <a:tr h="147729">
                <a:tc>
                  <a:txBody>
                    <a:bodyPr/>
                    <a:lstStyle/>
                    <a:p>
                      <a:pPr algn="l" fontAlgn="b"/>
                      <a:r>
                        <a:rPr lang="en-GB" sz="1000" b="0" i="0" u="none" strike="noStrike">
                          <a:solidFill>
                            <a:srgbClr val="000000"/>
                          </a:solidFill>
                          <a:effectLst/>
                          <a:latin typeface="Calibri"/>
                        </a:rPr>
                        <a:t>Change</a:t>
                      </a:r>
                    </a:p>
                  </a:txBody>
                  <a:tcPr marL="6843" marR="6843" marT="6843" marB="0" anchor="b">
                    <a:lnL>
                      <a:noFill/>
                    </a:lnL>
                    <a:lnR>
                      <a:noFill/>
                    </a:lnR>
                    <a:lnT>
                      <a:noFill/>
                    </a:lnT>
                    <a:lnB>
                      <a:noFill/>
                    </a:lnB>
                  </a:tcPr>
                </a:tc>
                <a:tc>
                  <a:txBody>
                    <a:bodyPr/>
                    <a:lstStyle/>
                    <a:p>
                      <a:pPr algn="r" fontAlgn="b"/>
                      <a:r>
                        <a:rPr lang="en-GB" sz="1000" b="0" i="0" u="none" strike="noStrike" dirty="0">
                          <a:solidFill>
                            <a:srgbClr val="000000"/>
                          </a:solidFill>
                          <a:effectLst/>
                          <a:latin typeface="Calibri"/>
                        </a:rPr>
                        <a:t>530 </a:t>
                      </a:r>
                    </a:p>
                  </a:txBody>
                  <a:tcPr marL="6843" marR="6843" marT="6843" marB="0" anchor="b">
                    <a:lnL>
                      <a:noFill/>
                    </a:lnL>
                    <a:lnR>
                      <a:noFill/>
                    </a:lnR>
                    <a:lnT>
                      <a:noFill/>
                    </a:lnT>
                    <a:lnB>
                      <a:noFill/>
                    </a:lnB>
                  </a:tcPr>
                </a:tc>
                <a:tc>
                  <a:txBody>
                    <a:bodyPr/>
                    <a:lstStyle/>
                    <a:p>
                      <a:pPr algn="r" fontAlgn="b"/>
                      <a:r>
                        <a:rPr lang="en-GB" sz="1000" b="0" i="0" u="none" strike="noStrike" dirty="0">
                          <a:solidFill>
                            <a:srgbClr val="000000"/>
                          </a:solidFill>
                          <a:effectLst/>
                          <a:latin typeface="Calibri"/>
                        </a:rPr>
                        <a:t>3,753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1,584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5,867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5,867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r>
              <a:tr h="147729">
                <a:tc>
                  <a:txBody>
                    <a:bodyPr/>
                    <a:lstStyle/>
                    <a:p>
                      <a:pPr algn="l" fontAlgn="b"/>
                      <a:r>
                        <a:rPr lang="en-GB" sz="1000" b="0" i="0" u="none" strike="noStrike">
                          <a:solidFill>
                            <a:srgbClr val="000000"/>
                          </a:solidFill>
                          <a:effectLst/>
                          <a:latin typeface="Calibri"/>
                        </a:rPr>
                        <a:t>UK Link</a:t>
                      </a:r>
                    </a:p>
                  </a:txBody>
                  <a:tcPr marL="6843" marR="6843" marT="6843" marB="0" anchor="b">
                    <a:lnL>
                      <a:noFill/>
                    </a:lnL>
                    <a:lnR>
                      <a:noFill/>
                    </a:lnR>
                    <a:lnT>
                      <a:noFill/>
                    </a:lnT>
                    <a:lnB>
                      <a:noFill/>
                    </a:lnB>
                  </a:tcPr>
                </a:tc>
                <a:tc>
                  <a:txBody>
                    <a:bodyPr/>
                    <a:lstStyle/>
                    <a:p>
                      <a:pPr algn="r" fontAlgn="b"/>
                      <a:r>
                        <a:rPr lang="en-GB" sz="1000" b="0" i="0" u="none" strike="noStrike" dirty="0">
                          <a:solidFill>
                            <a:srgbClr val="000000"/>
                          </a:solidFill>
                          <a:effectLst/>
                          <a:latin typeface="Calibri"/>
                        </a:rPr>
                        <a:t>-</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dirty="0">
                          <a:solidFill>
                            <a:srgbClr val="000000"/>
                          </a:solidFill>
                          <a:effectLst/>
                          <a:latin typeface="Calibri"/>
                        </a:rPr>
                        <a:t>1,488 </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12,036 </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13,524 </a:t>
                      </a:r>
                    </a:p>
                  </a:txBody>
                  <a:tcPr marL="6843" marR="6843" marT="684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13,524 </a:t>
                      </a:r>
                    </a:p>
                  </a:txBody>
                  <a:tcPr marL="6843" marR="6843" marT="684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47729">
                <a:tc>
                  <a:txBody>
                    <a:bodyPr/>
                    <a:lstStyle/>
                    <a:p>
                      <a:pPr algn="l" fontAlgn="b"/>
                      <a:r>
                        <a:rPr lang="en-GB" sz="1000" b="1" i="0" u="none" strike="noStrike">
                          <a:solidFill>
                            <a:srgbClr val="000000"/>
                          </a:solidFill>
                          <a:effectLst/>
                          <a:latin typeface="Calibri"/>
                        </a:rPr>
                        <a:t>General Subtotal</a:t>
                      </a:r>
                    </a:p>
                  </a:txBody>
                  <a:tcPr marL="6843" marR="6843" marT="6843" marB="0" anchor="b">
                    <a:lnL>
                      <a:noFill/>
                    </a:lnL>
                    <a:lnR>
                      <a:noFill/>
                    </a:lnR>
                    <a:lnT>
                      <a:noFill/>
                    </a:lnT>
                    <a:lnB>
                      <a:noFill/>
                    </a:lnB>
                  </a:tcPr>
                </a:tc>
                <a:tc>
                  <a:txBody>
                    <a:bodyPr/>
                    <a:lstStyle/>
                    <a:p>
                      <a:pPr algn="r" fontAlgn="b"/>
                      <a:r>
                        <a:rPr lang="en-GB" sz="1000" b="1" i="0" u="none" strike="noStrike" dirty="0">
                          <a:solidFill>
                            <a:srgbClr val="000000"/>
                          </a:solidFill>
                          <a:effectLst/>
                          <a:latin typeface="Calibri"/>
                        </a:rPr>
                        <a:t>16,805 </a:t>
                      </a:r>
                    </a:p>
                  </a:txBody>
                  <a:tcPr marL="6843" marR="6843" marT="68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dirty="0">
                          <a:solidFill>
                            <a:srgbClr val="000000"/>
                          </a:solidFill>
                          <a:effectLst/>
                          <a:latin typeface="Calibri"/>
                        </a:rPr>
                        <a:t>15,683 </a:t>
                      </a:r>
                    </a:p>
                  </a:txBody>
                  <a:tcPr marL="6843" marR="6843" marT="68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34,808 </a:t>
                      </a:r>
                    </a:p>
                  </a:txBody>
                  <a:tcPr marL="6843" marR="6843" marT="68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418 </a:t>
                      </a:r>
                    </a:p>
                  </a:txBody>
                  <a:tcPr marL="6843" marR="6843" marT="68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67,714 </a:t>
                      </a:r>
                    </a:p>
                  </a:txBody>
                  <a:tcPr marL="6843" marR="6843" marT="684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1,061 </a:t>
                      </a:r>
                    </a:p>
                  </a:txBody>
                  <a:tcPr marL="6843" marR="6843" marT="68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68,775 </a:t>
                      </a:r>
                    </a:p>
                  </a:txBody>
                  <a:tcPr marL="6843" marR="6843" marT="684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147729">
                <a:tc>
                  <a:txBody>
                    <a:bodyPr/>
                    <a:lstStyle/>
                    <a:p>
                      <a:pPr algn="l" fontAlgn="b"/>
                      <a:r>
                        <a:rPr lang="en-GB" sz="1000" b="0" i="0" u="none" strike="noStrike">
                          <a:solidFill>
                            <a:srgbClr val="000000"/>
                          </a:solidFill>
                          <a:effectLst/>
                          <a:latin typeface="Calibri"/>
                        </a:rPr>
                        <a:t>Specific Services</a:t>
                      </a:r>
                    </a:p>
                  </a:txBody>
                  <a:tcPr marL="6843" marR="6843" marT="6843" marB="0" anchor="b">
                    <a:lnL>
                      <a:noFill/>
                    </a:lnL>
                    <a:lnR>
                      <a:noFill/>
                    </a:lnR>
                    <a:lnT>
                      <a:noFill/>
                    </a:lnT>
                    <a:lnB>
                      <a:noFill/>
                    </a:lnB>
                  </a:tcPr>
                </a:tc>
                <a:tc>
                  <a:txBody>
                    <a:bodyPr/>
                    <a:lstStyle/>
                    <a:p>
                      <a:pPr algn="r" fontAlgn="b"/>
                      <a:r>
                        <a:rPr lang="en-GB" sz="1000" b="0" i="0" u="none" strike="noStrike" dirty="0">
                          <a:solidFill>
                            <a:srgbClr val="000000"/>
                          </a:solidFill>
                          <a:effectLst/>
                          <a:latin typeface="Calibri"/>
                        </a:rPr>
                        <a:t>3,768 </a:t>
                      </a:r>
                    </a:p>
                  </a:txBody>
                  <a:tcPr marL="6843" marR="6843" marT="6843" marB="0" anchor="b">
                    <a:lnL>
                      <a:noFill/>
                    </a:lnL>
                    <a:lnR>
                      <a:noFill/>
                    </a:lnR>
                    <a:lnT>
                      <a:noFill/>
                    </a:lnT>
                    <a:lnB>
                      <a:noFill/>
                    </a:lnB>
                  </a:tcPr>
                </a:tc>
                <a:tc>
                  <a:txBody>
                    <a:bodyPr/>
                    <a:lstStyle/>
                    <a:p>
                      <a:pPr algn="r" fontAlgn="b"/>
                      <a:r>
                        <a:rPr lang="en-GB" sz="1000" b="0" i="0" u="none" strike="noStrike" dirty="0">
                          <a:solidFill>
                            <a:srgbClr val="000000"/>
                          </a:solidFill>
                          <a:effectLst/>
                          <a:latin typeface="Calibri"/>
                        </a:rPr>
                        <a:t>-</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100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3,868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3,868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r>
              <a:tr h="147729">
                <a:tc>
                  <a:txBody>
                    <a:bodyPr/>
                    <a:lstStyle/>
                    <a:p>
                      <a:pPr algn="l" fontAlgn="b"/>
                      <a:r>
                        <a:rPr lang="en-GB" sz="1000" b="0" i="0" u="none" strike="noStrike">
                          <a:solidFill>
                            <a:srgbClr val="000000"/>
                          </a:solidFill>
                          <a:effectLst/>
                          <a:latin typeface="Calibri"/>
                        </a:rPr>
                        <a:t>Other</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dirty="0">
                          <a:solidFill>
                            <a:srgbClr val="000000"/>
                          </a:solidFill>
                          <a:effectLst/>
                          <a:latin typeface="Calibri"/>
                        </a:rPr>
                        <a:t>-</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200 </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200 </a:t>
                      </a:r>
                    </a:p>
                  </a:txBody>
                  <a:tcPr marL="6843" marR="6843" marT="684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55115">
                <a:tc>
                  <a:txBody>
                    <a:bodyPr/>
                    <a:lstStyle/>
                    <a:p>
                      <a:pPr algn="l" fontAlgn="b"/>
                      <a:r>
                        <a:rPr lang="en-GB" sz="1000" b="0" i="0" u="none" strike="noStrike">
                          <a:solidFill>
                            <a:srgbClr val="000000"/>
                          </a:solidFill>
                          <a:effectLst/>
                          <a:latin typeface="Calibri"/>
                        </a:rPr>
                        <a:t>All Charges</a:t>
                      </a: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20,574 </a:t>
                      </a:r>
                    </a:p>
                  </a:txBody>
                  <a:tcPr marL="6843" marR="6843" marT="68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dirty="0">
                          <a:solidFill>
                            <a:srgbClr val="000000"/>
                          </a:solidFill>
                          <a:effectLst/>
                          <a:latin typeface="Calibri"/>
                        </a:rPr>
                        <a:t>15,683 </a:t>
                      </a:r>
                    </a:p>
                  </a:txBody>
                  <a:tcPr marL="6843" marR="6843" marT="68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34,908 </a:t>
                      </a:r>
                    </a:p>
                  </a:txBody>
                  <a:tcPr marL="6843" marR="6843" marT="68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418 </a:t>
                      </a:r>
                    </a:p>
                  </a:txBody>
                  <a:tcPr marL="6843" marR="6843" marT="68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71,582 </a:t>
                      </a:r>
                    </a:p>
                  </a:txBody>
                  <a:tcPr marL="6843" marR="6843" marT="684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1,261 </a:t>
                      </a:r>
                    </a:p>
                  </a:txBody>
                  <a:tcPr marL="6843" marR="6843" marT="68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72,843 </a:t>
                      </a:r>
                    </a:p>
                  </a:txBody>
                  <a:tcPr marL="6843" marR="6843" marT="684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729">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dirty="0">
                        <a:solidFill>
                          <a:srgbClr val="000000"/>
                        </a:solidFill>
                        <a:effectLst/>
                        <a:latin typeface="Calibri"/>
                      </a:endParaRPr>
                    </a:p>
                  </a:txBody>
                  <a:tcPr marL="6843" marR="6843" marT="684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w="12700" cap="flat" cmpd="sng" algn="ctr">
                      <a:solidFill>
                        <a:srgbClr val="000000"/>
                      </a:solidFill>
                      <a:prstDash val="solid"/>
                      <a:round/>
                      <a:headEnd type="none" w="med" len="med"/>
                      <a:tailEnd type="none" w="med" len="med"/>
                    </a:lnT>
                    <a:lnB>
                      <a:noFill/>
                    </a:lnB>
                  </a:tcPr>
                </a:tc>
              </a:tr>
              <a:tr h="147729">
                <a:tc gridSpan="4">
                  <a:txBody>
                    <a:bodyPr/>
                    <a:lstStyle/>
                    <a:p>
                      <a:pPr algn="l" fontAlgn="b"/>
                      <a:r>
                        <a:rPr lang="en-US" sz="1000" b="1" i="0" u="none" strike="noStrike" dirty="0">
                          <a:solidFill>
                            <a:srgbClr val="000000"/>
                          </a:solidFill>
                          <a:effectLst/>
                          <a:latin typeface="Calibri"/>
                        </a:rPr>
                        <a:t>January Forecast Adjustments (Negative = Charges rebate)</a:t>
                      </a:r>
                    </a:p>
                  </a:txBody>
                  <a:tcPr marL="6843" marR="6843" marT="6843" marB="0" anchor="b">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r>
              <a:tr h="147729">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r" fontAlgn="b"/>
                      <a:r>
                        <a:rPr lang="en-GB" sz="1000" b="1" i="0" u="none" strike="noStrike" dirty="0" smtClean="0">
                          <a:solidFill>
                            <a:srgbClr val="000000"/>
                          </a:solidFill>
                          <a:effectLst/>
                          <a:latin typeface="Calibri"/>
                        </a:rPr>
                        <a:t>Shippers</a:t>
                      </a:r>
                      <a:endParaRPr lang="en-GB" sz="1000" b="1" i="0" u="none" strike="noStrike" dirty="0">
                        <a:solidFill>
                          <a:srgbClr val="000000"/>
                        </a:solidFill>
                        <a:effectLst/>
                        <a:latin typeface="Calibri"/>
                      </a:endParaRPr>
                    </a:p>
                  </a:txBody>
                  <a:tcPr marL="6843" marR="6843" marT="6843" marB="0" anchor="b">
                    <a:lnL>
                      <a:noFill/>
                    </a:lnL>
                    <a:lnR>
                      <a:noFill/>
                    </a:lnR>
                    <a:lnT>
                      <a:noFill/>
                    </a:lnT>
                    <a:lnB>
                      <a:noFill/>
                    </a:lnB>
                  </a:tcPr>
                </a:tc>
                <a:tc>
                  <a:txBody>
                    <a:bodyPr/>
                    <a:lstStyle/>
                    <a:p>
                      <a:pPr algn="r" fontAlgn="b"/>
                      <a:r>
                        <a:rPr lang="en-GB" sz="1000" b="1" i="0" u="none" strike="noStrike" dirty="0" smtClean="0">
                          <a:solidFill>
                            <a:srgbClr val="000000"/>
                          </a:solidFill>
                          <a:effectLst/>
                          <a:latin typeface="Calibri"/>
                        </a:rPr>
                        <a:t>Transmission</a:t>
                      </a:r>
                      <a:endParaRPr lang="en-GB" sz="1000" b="1" i="0" u="none" strike="noStrike" dirty="0">
                        <a:solidFill>
                          <a:srgbClr val="000000"/>
                        </a:solidFill>
                        <a:effectLst/>
                        <a:latin typeface="Calibri"/>
                      </a:endParaRP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DN</a:t>
                      </a: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iGT</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1" i="0" u="none" strike="noStrike">
                          <a:solidFill>
                            <a:srgbClr val="000000"/>
                          </a:solidFill>
                          <a:effectLst/>
                          <a:latin typeface="Calibri"/>
                        </a:rPr>
                        <a:t>Subtotal</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000" b="1" i="0" u="none" strike="noStrike">
                          <a:solidFill>
                            <a:srgbClr val="000000"/>
                          </a:solidFill>
                          <a:effectLst/>
                          <a:latin typeface="Calibri"/>
                        </a:rPr>
                        <a:t>Other</a:t>
                      </a: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Deferred</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1" i="0" u="none" strike="noStrike">
                          <a:solidFill>
                            <a:srgbClr val="000000"/>
                          </a:solidFill>
                          <a:effectLst/>
                          <a:latin typeface="Calibri"/>
                        </a:rPr>
                        <a:t>Total</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r>
              <a:tr h="147729">
                <a:tc>
                  <a:txBody>
                    <a:bodyPr/>
                    <a:lstStyle/>
                    <a:p>
                      <a:pPr algn="l" fontAlgn="b"/>
                      <a:r>
                        <a:rPr lang="en-GB" sz="1000" b="0" i="0" u="none" strike="noStrike">
                          <a:solidFill>
                            <a:srgbClr val="000000"/>
                          </a:solidFill>
                          <a:effectLst/>
                          <a:latin typeface="Calibri"/>
                        </a:rPr>
                        <a:t>General</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(395)</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(63)</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(519)</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(11)</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(988)</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(988)</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r>
              <a:tr h="147729">
                <a:tc>
                  <a:txBody>
                    <a:bodyPr/>
                    <a:lstStyle/>
                    <a:p>
                      <a:pPr algn="l" fontAlgn="b"/>
                      <a:r>
                        <a:rPr lang="en-GB" sz="1000" b="0" i="0" u="none" strike="noStrike">
                          <a:solidFill>
                            <a:srgbClr val="000000"/>
                          </a:solidFill>
                          <a:effectLst/>
                          <a:latin typeface="Calibri"/>
                        </a:rPr>
                        <a:t>Infrastructure</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1,171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(821)</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897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(11)</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1,236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000" b="0" i="0" u="none" strike="noStrike">
                          <a:solidFill>
                            <a:srgbClr val="000000"/>
                          </a:solidFill>
                          <a:effectLst/>
                          <a:latin typeface="Calibri"/>
                        </a:rPr>
                        <a:t>(943)</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(2,170)</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(1,877)</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r>
              <a:tr h="147729">
                <a:tc>
                  <a:txBody>
                    <a:bodyPr/>
                    <a:lstStyle/>
                    <a:p>
                      <a:pPr algn="l" fontAlgn="b"/>
                      <a:r>
                        <a:rPr lang="en-GB" sz="1000" b="0" i="0" u="none" strike="noStrike">
                          <a:solidFill>
                            <a:srgbClr val="000000"/>
                          </a:solidFill>
                          <a:effectLst/>
                          <a:latin typeface="Calibri"/>
                        </a:rPr>
                        <a:t>Change</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(206)</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(2,211)</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(1,392)</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8 </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(3,801)</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(3,801)</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r>
              <a:tr h="147729">
                <a:tc>
                  <a:txBody>
                    <a:bodyPr/>
                    <a:lstStyle/>
                    <a:p>
                      <a:pPr algn="l" fontAlgn="b"/>
                      <a:r>
                        <a:rPr lang="en-GB" sz="1000" b="0" i="0" u="none" strike="noStrike">
                          <a:solidFill>
                            <a:srgbClr val="000000"/>
                          </a:solidFill>
                          <a:effectLst/>
                          <a:latin typeface="Calibri"/>
                        </a:rPr>
                        <a:t>UK Link</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194 </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1,569 </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1,763 </a:t>
                      </a:r>
                    </a:p>
                  </a:txBody>
                  <a:tcPr marL="6843" marR="6843" marT="684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1,763 </a:t>
                      </a:r>
                    </a:p>
                  </a:txBody>
                  <a:tcPr marL="6843" marR="6843" marT="684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47729">
                <a:tc>
                  <a:txBody>
                    <a:bodyPr/>
                    <a:lstStyle/>
                    <a:p>
                      <a:pPr algn="l" fontAlgn="b"/>
                      <a:r>
                        <a:rPr lang="en-GB" sz="1000" b="1" i="0" u="none" strike="noStrike">
                          <a:solidFill>
                            <a:srgbClr val="000000"/>
                          </a:solidFill>
                          <a:effectLst/>
                          <a:latin typeface="Calibri"/>
                        </a:rPr>
                        <a:t>General Subtotal</a:t>
                      </a: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571 </a:t>
                      </a:r>
                    </a:p>
                  </a:txBody>
                  <a:tcPr marL="6843" marR="6843" marT="68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(2,902)</a:t>
                      </a:r>
                    </a:p>
                  </a:txBody>
                  <a:tcPr marL="6843" marR="6843" marT="68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555 </a:t>
                      </a:r>
                    </a:p>
                  </a:txBody>
                  <a:tcPr marL="6843" marR="6843" marT="68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(14)</a:t>
                      </a:r>
                    </a:p>
                  </a:txBody>
                  <a:tcPr marL="6843" marR="6843" marT="68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(1,790)</a:t>
                      </a:r>
                    </a:p>
                  </a:txBody>
                  <a:tcPr marL="6843" marR="6843" marT="684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(943)</a:t>
                      </a:r>
                    </a:p>
                  </a:txBody>
                  <a:tcPr marL="6843" marR="6843" marT="68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(2,170)</a:t>
                      </a:r>
                    </a:p>
                  </a:txBody>
                  <a:tcPr marL="6843" marR="6843" marT="68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(4,902)</a:t>
                      </a:r>
                    </a:p>
                  </a:txBody>
                  <a:tcPr marL="6843" marR="6843" marT="684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147729">
                <a:tc>
                  <a:txBody>
                    <a:bodyPr/>
                    <a:lstStyle/>
                    <a:p>
                      <a:pPr algn="l" fontAlgn="b"/>
                      <a:r>
                        <a:rPr lang="en-GB" sz="1000" b="0" i="0" u="none" strike="noStrike">
                          <a:solidFill>
                            <a:srgbClr val="000000"/>
                          </a:solidFill>
                          <a:effectLst/>
                          <a:latin typeface="Calibri"/>
                        </a:rPr>
                        <a:t>Specific Services</a:t>
                      </a:r>
                    </a:p>
                  </a:txBody>
                  <a:tcPr marL="6843" marR="6843" marT="6843" marB="0" anchor="b">
                    <a:lnL>
                      <a:noFill/>
                    </a:lnL>
                    <a:lnR>
                      <a:noFill/>
                    </a:lnR>
                    <a:lnT>
                      <a:noFill/>
                    </a:lnT>
                    <a:lnB>
                      <a:noFill/>
                    </a:lnB>
                  </a:tcPr>
                </a:tc>
                <a:tc>
                  <a:txBody>
                    <a:bodyPr/>
                    <a:lstStyle/>
                    <a:p>
                      <a:pPr algn="r" fontAlgn="b"/>
                      <a:r>
                        <a:rPr lang="en-GB" sz="1000" b="0" i="0" u="none" strike="noStrike" dirty="0">
                          <a:solidFill>
                            <a:srgbClr val="000000"/>
                          </a:solidFill>
                          <a:effectLst/>
                          <a:latin typeface="Calibri"/>
                        </a:rPr>
                        <a:t>-</a:t>
                      </a:r>
                    </a:p>
                  </a:txBody>
                  <a:tcPr marL="6843" marR="6843" marT="6843" marB="0" anchor="b">
                    <a:lnL>
                      <a:noFill/>
                    </a:lnL>
                    <a:lnR>
                      <a:noFill/>
                    </a:lnR>
                    <a:lnT>
                      <a:noFill/>
                    </a:lnT>
                    <a:lnB>
                      <a:noFill/>
                    </a:lnB>
                  </a:tcPr>
                </a:tc>
                <a:tc>
                  <a:txBody>
                    <a:bodyPr/>
                    <a:lstStyle/>
                    <a:p>
                      <a:pPr algn="r" fontAlgn="b"/>
                      <a:r>
                        <a:rPr lang="en-GB" sz="1000" b="0" i="0" u="none" strike="noStrike" dirty="0">
                          <a:solidFill>
                            <a:srgbClr val="000000"/>
                          </a:solidFill>
                          <a:effectLst/>
                          <a:latin typeface="Calibri"/>
                        </a:rPr>
                        <a:t>-</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r>
              <a:tr h="147729">
                <a:tc>
                  <a:txBody>
                    <a:bodyPr/>
                    <a:lstStyle/>
                    <a:p>
                      <a:pPr algn="l" fontAlgn="b"/>
                      <a:r>
                        <a:rPr lang="en-GB" sz="1000" b="0" i="0" u="none" strike="noStrike">
                          <a:solidFill>
                            <a:srgbClr val="000000"/>
                          </a:solidFill>
                          <a:effectLst/>
                          <a:latin typeface="Calibri"/>
                        </a:rPr>
                        <a:t>Other</a:t>
                      </a:r>
                    </a:p>
                  </a:txBody>
                  <a:tcPr marL="6843" marR="6843" marT="6843" marB="0" anchor="b">
                    <a:lnL>
                      <a:noFill/>
                    </a:lnL>
                    <a:lnR>
                      <a:noFill/>
                    </a:lnR>
                    <a:lnT>
                      <a:noFill/>
                    </a:lnT>
                    <a:lnB>
                      <a:noFill/>
                    </a:lnB>
                  </a:tcPr>
                </a:tc>
                <a:tc>
                  <a:txBody>
                    <a:bodyPr/>
                    <a:lstStyle/>
                    <a:p>
                      <a:pPr algn="r" fontAlgn="b"/>
                      <a:r>
                        <a:rPr lang="en-GB" sz="1000" b="0" i="0" u="none" strike="noStrike" dirty="0">
                          <a:solidFill>
                            <a:srgbClr val="000000"/>
                          </a:solidFill>
                          <a:effectLst/>
                          <a:latin typeface="Calibri"/>
                        </a:rPr>
                        <a:t>-</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dirty="0">
                          <a:solidFill>
                            <a:srgbClr val="000000"/>
                          </a:solidFill>
                          <a:effectLst/>
                          <a:latin typeface="Calibri"/>
                        </a:rPr>
                        <a:t>240 </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dirty="0">
                          <a:solidFill>
                            <a:srgbClr val="000000"/>
                          </a:solidFill>
                          <a:effectLst/>
                          <a:latin typeface="Calibri"/>
                        </a:rPr>
                        <a:t>-</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240 </a:t>
                      </a:r>
                    </a:p>
                  </a:txBody>
                  <a:tcPr marL="6843" marR="6843" marT="684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240 </a:t>
                      </a:r>
                    </a:p>
                  </a:txBody>
                  <a:tcPr marL="6843" marR="6843" marT="684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55115">
                <a:tc>
                  <a:txBody>
                    <a:bodyPr/>
                    <a:lstStyle/>
                    <a:p>
                      <a:pPr algn="l" fontAlgn="b"/>
                      <a:r>
                        <a:rPr lang="en-GB" sz="1000" b="0" i="0" u="none" strike="noStrike">
                          <a:solidFill>
                            <a:srgbClr val="000000"/>
                          </a:solidFill>
                          <a:effectLst/>
                          <a:latin typeface="Calibri"/>
                        </a:rPr>
                        <a:t>All Charges</a:t>
                      </a: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571 </a:t>
                      </a:r>
                    </a:p>
                  </a:txBody>
                  <a:tcPr marL="6843" marR="6843" marT="68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(2,662)</a:t>
                      </a:r>
                    </a:p>
                  </a:txBody>
                  <a:tcPr marL="6843" marR="6843" marT="68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dirty="0">
                          <a:solidFill>
                            <a:srgbClr val="000000"/>
                          </a:solidFill>
                          <a:effectLst/>
                          <a:latin typeface="Calibri"/>
                        </a:rPr>
                        <a:t>555 </a:t>
                      </a:r>
                    </a:p>
                  </a:txBody>
                  <a:tcPr marL="6843" marR="6843" marT="68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(14)</a:t>
                      </a:r>
                    </a:p>
                  </a:txBody>
                  <a:tcPr marL="6843" marR="6843" marT="68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(1,550)</a:t>
                      </a:r>
                    </a:p>
                  </a:txBody>
                  <a:tcPr marL="6843" marR="6843" marT="684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(943)</a:t>
                      </a:r>
                    </a:p>
                  </a:txBody>
                  <a:tcPr marL="6843" marR="6843" marT="68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(2,170)</a:t>
                      </a:r>
                    </a:p>
                  </a:txBody>
                  <a:tcPr marL="6843" marR="6843" marT="68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(4,662)</a:t>
                      </a:r>
                    </a:p>
                  </a:txBody>
                  <a:tcPr marL="6843" marR="6843" marT="684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7729">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dirty="0">
                        <a:solidFill>
                          <a:srgbClr val="000000"/>
                        </a:solidFill>
                        <a:effectLst/>
                        <a:latin typeface="Calibri"/>
                      </a:endParaRPr>
                    </a:p>
                  </a:txBody>
                  <a:tcPr marL="6843" marR="6843" marT="684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w="12700" cap="flat" cmpd="sng" algn="ctr">
                      <a:solidFill>
                        <a:srgbClr val="000000"/>
                      </a:solidFill>
                      <a:prstDash val="solid"/>
                      <a:round/>
                      <a:headEnd type="none" w="med" len="med"/>
                      <a:tailEnd type="none" w="med" len="med"/>
                    </a:lnT>
                    <a:lnB>
                      <a:noFill/>
                    </a:lnB>
                  </a:tcPr>
                </a:tc>
              </a:tr>
              <a:tr h="147729">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r>
              <a:tr h="147729">
                <a:tc gridSpan="2">
                  <a:txBody>
                    <a:bodyPr/>
                    <a:lstStyle/>
                    <a:p>
                      <a:pPr algn="l" fontAlgn="b"/>
                      <a:r>
                        <a:rPr lang="en-GB" sz="1000" b="1" i="0" u="none" strike="noStrike">
                          <a:solidFill>
                            <a:srgbClr val="000000"/>
                          </a:solidFill>
                          <a:effectLst/>
                          <a:latin typeface="Calibri"/>
                        </a:rPr>
                        <a:t>January Forecast Charges</a:t>
                      </a:r>
                    </a:p>
                  </a:txBody>
                  <a:tcPr marL="6843" marR="6843" marT="6843" marB="0" anchor="b">
                    <a:lnL>
                      <a:noFill/>
                    </a:lnL>
                    <a:lnR>
                      <a:noFill/>
                    </a:lnR>
                    <a:lnT>
                      <a:noFill/>
                    </a:lnT>
                    <a:lnB>
                      <a:noFill/>
                    </a:lnB>
                  </a:tcPr>
                </a:tc>
                <a:tc hMerge="1">
                  <a:txBody>
                    <a:bodyPr/>
                    <a:lstStyle/>
                    <a:p>
                      <a:endParaRPr lang="en-GB"/>
                    </a:p>
                  </a:txBody>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r>
              <a:tr h="147729">
                <a:tc>
                  <a:txBody>
                    <a:bodyPr/>
                    <a:lstStyle/>
                    <a:p>
                      <a:pPr algn="l" fontAlgn="b"/>
                      <a:endParaRPr lang="en-GB" sz="1000" b="0" i="0" u="none" strike="noStrike">
                        <a:solidFill>
                          <a:srgbClr val="000000"/>
                        </a:solidFill>
                        <a:effectLst/>
                        <a:latin typeface="Calibri"/>
                      </a:endParaRPr>
                    </a:p>
                  </a:txBody>
                  <a:tcPr marL="6843" marR="6843" marT="6843" marB="0" anchor="b">
                    <a:lnL>
                      <a:noFill/>
                    </a:lnL>
                    <a:lnR>
                      <a:noFill/>
                    </a:lnR>
                    <a:lnT>
                      <a:noFill/>
                    </a:lnT>
                    <a:lnB>
                      <a:noFill/>
                    </a:lnB>
                  </a:tcPr>
                </a:tc>
                <a:tc>
                  <a:txBody>
                    <a:bodyPr/>
                    <a:lstStyle/>
                    <a:p>
                      <a:pPr algn="r" fontAlgn="b"/>
                      <a:r>
                        <a:rPr lang="en-GB" sz="1000" b="1" i="0" u="none" strike="noStrike" dirty="0" smtClean="0">
                          <a:solidFill>
                            <a:srgbClr val="000000"/>
                          </a:solidFill>
                          <a:effectLst/>
                          <a:latin typeface="Calibri"/>
                        </a:rPr>
                        <a:t>Shippers</a:t>
                      </a:r>
                      <a:endParaRPr lang="en-GB" sz="1000" b="1" i="0" u="none" strike="noStrike" dirty="0">
                        <a:solidFill>
                          <a:srgbClr val="000000"/>
                        </a:solidFill>
                        <a:effectLst/>
                        <a:latin typeface="Calibri"/>
                      </a:endParaRPr>
                    </a:p>
                  </a:txBody>
                  <a:tcPr marL="6843" marR="6843" marT="6843" marB="0" anchor="b">
                    <a:lnL>
                      <a:noFill/>
                    </a:lnL>
                    <a:lnR>
                      <a:noFill/>
                    </a:lnR>
                    <a:lnT>
                      <a:noFill/>
                    </a:lnT>
                    <a:lnB>
                      <a:noFill/>
                    </a:lnB>
                  </a:tcPr>
                </a:tc>
                <a:tc>
                  <a:txBody>
                    <a:bodyPr/>
                    <a:lstStyle/>
                    <a:p>
                      <a:pPr algn="r" fontAlgn="b"/>
                      <a:r>
                        <a:rPr lang="en-GB" sz="1000" b="1" i="0" u="none" strike="noStrike" dirty="0" smtClean="0">
                          <a:solidFill>
                            <a:srgbClr val="000000"/>
                          </a:solidFill>
                          <a:effectLst/>
                          <a:latin typeface="Calibri"/>
                        </a:rPr>
                        <a:t>Transmission</a:t>
                      </a:r>
                      <a:endParaRPr lang="en-GB" sz="1000" b="1" i="0" u="none" strike="noStrike" dirty="0">
                        <a:solidFill>
                          <a:srgbClr val="000000"/>
                        </a:solidFill>
                        <a:effectLst/>
                        <a:latin typeface="Calibri"/>
                      </a:endParaRP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DN</a:t>
                      </a: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iGT</a:t>
                      </a: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Subtotal</a:t>
                      </a: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Other</a:t>
                      </a: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Deferred</a:t>
                      </a: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Total</a:t>
                      </a:r>
                    </a:p>
                  </a:txBody>
                  <a:tcPr marL="6843" marR="6843" marT="6843" marB="0" anchor="b">
                    <a:lnL>
                      <a:noFill/>
                    </a:lnL>
                    <a:lnR>
                      <a:noFill/>
                    </a:lnR>
                    <a:lnT>
                      <a:noFill/>
                    </a:lnT>
                    <a:lnB>
                      <a:noFill/>
                    </a:lnB>
                  </a:tcPr>
                </a:tc>
              </a:tr>
              <a:tr h="147729">
                <a:tc>
                  <a:txBody>
                    <a:bodyPr/>
                    <a:lstStyle/>
                    <a:p>
                      <a:pPr algn="l" fontAlgn="b"/>
                      <a:r>
                        <a:rPr lang="en-GB" sz="1000" b="0" i="0" u="none" strike="noStrike">
                          <a:solidFill>
                            <a:srgbClr val="000000"/>
                          </a:solidFill>
                          <a:effectLst/>
                          <a:latin typeface="Calibri"/>
                        </a:rPr>
                        <a:t>General</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10,375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8,017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13,372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280 </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32,044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32,044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r>
              <a:tr h="147729">
                <a:tc>
                  <a:txBody>
                    <a:bodyPr/>
                    <a:lstStyle/>
                    <a:p>
                      <a:pPr algn="l" fontAlgn="b"/>
                      <a:r>
                        <a:rPr lang="en-GB" sz="1000" b="0" i="0" u="none" strike="noStrike">
                          <a:solidFill>
                            <a:srgbClr val="000000"/>
                          </a:solidFill>
                          <a:effectLst/>
                          <a:latin typeface="Calibri"/>
                        </a:rPr>
                        <a:t>Infrastructure</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6,676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1,541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8,194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116 </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16,527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000" b="0" i="0" u="none" strike="noStrike">
                          <a:solidFill>
                            <a:srgbClr val="000000"/>
                          </a:solidFill>
                          <a:effectLst/>
                          <a:latin typeface="Calibri"/>
                        </a:rPr>
                        <a:t>118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(2,170)</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14,475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r>
              <a:tr h="147729">
                <a:tc>
                  <a:txBody>
                    <a:bodyPr/>
                    <a:lstStyle/>
                    <a:p>
                      <a:pPr algn="l" fontAlgn="b"/>
                      <a:r>
                        <a:rPr lang="en-GB" sz="1000" b="0" i="0" u="none" strike="noStrike">
                          <a:solidFill>
                            <a:srgbClr val="000000"/>
                          </a:solidFill>
                          <a:effectLst/>
                          <a:latin typeface="Calibri"/>
                        </a:rPr>
                        <a:t>Change</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324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1,542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192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8 </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2,066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2,066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r>
              <a:tr h="147729">
                <a:tc>
                  <a:txBody>
                    <a:bodyPr/>
                    <a:lstStyle/>
                    <a:p>
                      <a:pPr algn="l" fontAlgn="b"/>
                      <a:r>
                        <a:rPr lang="en-GB" sz="1000" b="0" i="0" u="none" strike="noStrike">
                          <a:solidFill>
                            <a:srgbClr val="000000"/>
                          </a:solidFill>
                          <a:effectLst/>
                          <a:latin typeface="Calibri"/>
                        </a:rPr>
                        <a:t>UK Link</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1,682 </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13,605 </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15,287 </a:t>
                      </a:r>
                    </a:p>
                  </a:txBody>
                  <a:tcPr marL="6843" marR="6843" marT="684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15,287 </a:t>
                      </a:r>
                    </a:p>
                  </a:txBody>
                  <a:tcPr marL="6843" marR="6843" marT="684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47729">
                <a:tc>
                  <a:txBody>
                    <a:bodyPr/>
                    <a:lstStyle/>
                    <a:p>
                      <a:pPr algn="l" fontAlgn="b"/>
                      <a:r>
                        <a:rPr lang="en-GB" sz="1000" b="1" i="0" u="none" strike="noStrike">
                          <a:solidFill>
                            <a:srgbClr val="000000"/>
                          </a:solidFill>
                          <a:effectLst/>
                          <a:latin typeface="Calibri"/>
                        </a:rPr>
                        <a:t>General Subtotal</a:t>
                      </a: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17,376 </a:t>
                      </a:r>
                    </a:p>
                  </a:txBody>
                  <a:tcPr marL="6843" marR="6843" marT="68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12,781 </a:t>
                      </a:r>
                    </a:p>
                  </a:txBody>
                  <a:tcPr marL="6843" marR="6843" marT="68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35,363 </a:t>
                      </a:r>
                    </a:p>
                  </a:txBody>
                  <a:tcPr marL="6843" marR="6843" marT="68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404 </a:t>
                      </a:r>
                    </a:p>
                  </a:txBody>
                  <a:tcPr marL="6843" marR="6843" marT="68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65,924 </a:t>
                      </a:r>
                    </a:p>
                  </a:txBody>
                  <a:tcPr marL="6843" marR="6843" marT="684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118 </a:t>
                      </a:r>
                    </a:p>
                  </a:txBody>
                  <a:tcPr marL="6843" marR="6843" marT="684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(2,170)</a:t>
                      </a:r>
                    </a:p>
                  </a:txBody>
                  <a:tcPr marL="6843" marR="6843" marT="68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GB" sz="1000" b="1" i="0" u="none" strike="noStrike">
                          <a:solidFill>
                            <a:srgbClr val="000000"/>
                          </a:solidFill>
                          <a:effectLst/>
                          <a:latin typeface="Calibri"/>
                        </a:rPr>
                        <a:t>63,873 </a:t>
                      </a:r>
                    </a:p>
                  </a:txBody>
                  <a:tcPr marL="6843" marR="6843" marT="684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r>
              <a:tr h="147729">
                <a:tc>
                  <a:txBody>
                    <a:bodyPr/>
                    <a:lstStyle/>
                    <a:p>
                      <a:pPr algn="l" fontAlgn="b"/>
                      <a:r>
                        <a:rPr lang="en-GB" sz="1000" b="0" i="0" u="none" strike="noStrike">
                          <a:solidFill>
                            <a:srgbClr val="000000"/>
                          </a:solidFill>
                          <a:effectLst/>
                          <a:latin typeface="Calibri"/>
                        </a:rPr>
                        <a:t>Specific Services</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3,768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100 </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3,868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GB" sz="1000" b="0" i="0" u="none" strike="noStrike">
                          <a:solidFill>
                            <a:srgbClr val="000000"/>
                          </a:solidFill>
                          <a:effectLst/>
                          <a:latin typeface="Calibri"/>
                        </a:rPr>
                        <a:t>3,868 </a:t>
                      </a:r>
                    </a:p>
                  </a:txBody>
                  <a:tcPr marL="6843" marR="6843" marT="6843" marB="0" anchor="b">
                    <a:lnL w="6350" cap="flat" cmpd="sng" algn="ctr">
                      <a:solidFill>
                        <a:srgbClr val="000000"/>
                      </a:solidFill>
                      <a:prstDash val="solid"/>
                      <a:round/>
                      <a:headEnd type="none" w="med" len="med"/>
                      <a:tailEnd type="none" w="med" len="med"/>
                    </a:lnL>
                    <a:lnR>
                      <a:noFill/>
                    </a:lnR>
                    <a:lnT>
                      <a:noFill/>
                    </a:lnT>
                    <a:lnB>
                      <a:noFill/>
                    </a:lnB>
                  </a:tcPr>
                </a:tc>
              </a:tr>
              <a:tr h="147729">
                <a:tc>
                  <a:txBody>
                    <a:bodyPr/>
                    <a:lstStyle/>
                    <a:p>
                      <a:pPr algn="l" fontAlgn="b"/>
                      <a:r>
                        <a:rPr lang="en-GB" sz="1000" b="0" i="0" u="none" strike="noStrike">
                          <a:solidFill>
                            <a:srgbClr val="000000"/>
                          </a:solidFill>
                          <a:effectLst/>
                          <a:latin typeface="Calibri"/>
                        </a:rPr>
                        <a:t>Other</a:t>
                      </a:r>
                    </a:p>
                  </a:txBody>
                  <a:tcPr marL="6843" marR="6843" marT="6843" marB="0" anchor="b">
                    <a:lnL>
                      <a:noFill/>
                    </a:lnL>
                    <a:lnR>
                      <a:noFill/>
                    </a:lnR>
                    <a:lnT>
                      <a:noFill/>
                    </a:lnT>
                    <a:lnB>
                      <a:noFill/>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240 </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240 </a:t>
                      </a:r>
                    </a:p>
                  </a:txBody>
                  <a:tcPr marL="6843" marR="6843" marT="684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200 </a:t>
                      </a:r>
                    </a:p>
                  </a:txBody>
                  <a:tcPr marL="6843" marR="6843" marT="684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a:t>
                      </a:r>
                    </a:p>
                  </a:txBody>
                  <a:tcPr marL="6843" marR="6843" marT="684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GB" sz="1000" b="0" i="0" u="none" strike="noStrike">
                          <a:solidFill>
                            <a:srgbClr val="000000"/>
                          </a:solidFill>
                          <a:effectLst/>
                          <a:latin typeface="Calibri"/>
                        </a:rPr>
                        <a:t>440 </a:t>
                      </a:r>
                    </a:p>
                  </a:txBody>
                  <a:tcPr marL="6843" marR="6843" marT="6843"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r>
              <a:tr h="155115">
                <a:tc>
                  <a:txBody>
                    <a:bodyPr/>
                    <a:lstStyle/>
                    <a:p>
                      <a:pPr algn="l" fontAlgn="b"/>
                      <a:r>
                        <a:rPr lang="en-GB" sz="1000" b="0" i="0" u="none" strike="noStrike">
                          <a:solidFill>
                            <a:srgbClr val="000000"/>
                          </a:solidFill>
                          <a:effectLst/>
                          <a:latin typeface="Calibri"/>
                        </a:rPr>
                        <a:t>All Charges</a:t>
                      </a:r>
                    </a:p>
                  </a:txBody>
                  <a:tcPr marL="6843" marR="6843" marT="6843" marB="0" anchor="b">
                    <a:lnL>
                      <a:noFill/>
                    </a:lnL>
                    <a:lnR>
                      <a:noFill/>
                    </a:lnR>
                    <a:lnT>
                      <a:noFill/>
                    </a:lnT>
                    <a:lnB>
                      <a:noFill/>
                    </a:lnB>
                  </a:tcPr>
                </a:tc>
                <a:tc>
                  <a:txBody>
                    <a:bodyPr/>
                    <a:lstStyle/>
                    <a:p>
                      <a:pPr algn="r" fontAlgn="b"/>
                      <a:r>
                        <a:rPr lang="en-GB" sz="1000" b="1" i="0" u="none" strike="noStrike">
                          <a:solidFill>
                            <a:srgbClr val="000000"/>
                          </a:solidFill>
                          <a:effectLst/>
                          <a:latin typeface="Calibri"/>
                        </a:rPr>
                        <a:t>21,144 </a:t>
                      </a:r>
                    </a:p>
                  </a:txBody>
                  <a:tcPr marL="6843" marR="6843" marT="68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13,021 </a:t>
                      </a:r>
                    </a:p>
                  </a:txBody>
                  <a:tcPr marL="6843" marR="6843" marT="68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35,463 </a:t>
                      </a:r>
                    </a:p>
                  </a:txBody>
                  <a:tcPr marL="6843" marR="6843" marT="68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404 </a:t>
                      </a:r>
                    </a:p>
                  </a:txBody>
                  <a:tcPr marL="6843" marR="6843" marT="68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70,033 </a:t>
                      </a:r>
                    </a:p>
                  </a:txBody>
                  <a:tcPr marL="6843" marR="6843" marT="684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318 </a:t>
                      </a:r>
                    </a:p>
                  </a:txBody>
                  <a:tcPr marL="6843" marR="6843" marT="6843"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a:solidFill>
                            <a:srgbClr val="000000"/>
                          </a:solidFill>
                          <a:effectLst/>
                          <a:latin typeface="Calibri"/>
                        </a:rPr>
                        <a:t>(2,170)</a:t>
                      </a:r>
                    </a:p>
                  </a:txBody>
                  <a:tcPr marL="6843" marR="6843" marT="6843"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GB" sz="1000" b="1" i="0" u="none" strike="noStrike" dirty="0">
                          <a:solidFill>
                            <a:srgbClr val="000000"/>
                          </a:solidFill>
                          <a:effectLst/>
                          <a:latin typeface="Calibri"/>
                        </a:rPr>
                        <a:t>68,181 </a:t>
                      </a:r>
                    </a:p>
                  </a:txBody>
                  <a:tcPr marL="6843" marR="6843" marT="684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Title 1"/>
          <p:cNvSpPr>
            <a:spLocks noGrp="1"/>
          </p:cNvSpPr>
          <p:nvPr>
            <p:ph type="title"/>
          </p:nvPr>
        </p:nvSpPr>
        <p:spPr/>
        <p:txBody>
          <a:bodyPr/>
          <a:lstStyle/>
          <a:p>
            <a:r>
              <a:rPr lang="en-GB" sz="2400" dirty="0"/>
              <a:t>Rebates and deferred charges based on January forecast</a:t>
            </a:r>
          </a:p>
        </p:txBody>
      </p:sp>
      <p:sp>
        <p:nvSpPr>
          <p:cNvPr id="6" name="TextBox 5"/>
          <p:cNvSpPr txBox="1"/>
          <p:nvPr/>
        </p:nvSpPr>
        <p:spPr>
          <a:xfrm>
            <a:off x="412714" y="6165304"/>
            <a:ext cx="1855030" cy="369332"/>
          </a:xfrm>
          <a:prstGeom prst="rect">
            <a:avLst/>
          </a:prstGeom>
          <a:noFill/>
        </p:spPr>
        <p:txBody>
          <a:bodyPr wrap="square" rtlCol="0">
            <a:spAutoFit/>
          </a:bodyPr>
          <a:lstStyle/>
          <a:p>
            <a:r>
              <a:rPr lang="en-GB" dirty="0" smtClean="0"/>
              <a:t>Slide 6</a:t>
            </a:r>
            <a:endParaRPr lang="en-GB" dirty="0"/>
          </a:p>
        </p:txBody>
      </p:sp>
      <p:sp>
        <p:nvSpPr>
          <p:cNvPr id="11" name="Oval 10"/>
          <p:cNvSpPr/>
          <p:nvPr/>
        </p:nvSpPr>
        <p:spPr bwMode="auto">
          <a:xfrm>
            <a:off x="3779912" y="3459117"/>
            <a:ext cx="648072" cy="257915"/>
          </a:xfrm>
          <a:prstGeom prst="ellipse">
            <a:avLst/>
          </a:prstGeom>
          <a:noFill/>
          <a:ln w="28575" cap="flat" cmpd="sng" algn="ctr">
            <a:solidFill>
              <a:srgbClr val="00B05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4" name="Oval 13"/>
          <p:cNvSpPr/>
          <p:nvPr/>
        </p:nvSpPr>
        <p:spPr bwMode="auto">
          <a:xfrm>
            <a:off x="3090851" y="3429000"/>
            <a:ext cx="648072" cy="240700"/>
          </a:xfrm>
          <a:prstGeom prst="ellipse">
            <a:avLst/>
          </a:prstGeom>
          <a:noFill/>
          <a:ln w="28575" cap="flat" cmpd="sng" algn="ctr">
            <a:solidFill>
              <a:srgbClr val="FF000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5" name="Oval 14"/>
          <p:cNvSpPr/>
          <p:nvPr/>
        </p:nvSpPr>
        <p:spPr bwMode="auto">
          <a:xfrm>
            <a:off x="4499992" y="3429000"/>
            <a:ext cx="648072" cy="240700"/>
          </a:xfrm>
          <a:prstGeom prst="ellipse">
            <a:avLst/>
          </a:prstGeom>
          <a:noFill/>
          <a:ln w="28575" cap="flat" cmpd="sng" algn="ctr">
            <a:solidFill>
              <a:srgbClr val="FF000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6" name="Oval 15"/>
          <p:cNvSpPr/>
          <p:nvPr/>
        </p:nvSpPr>
        <p:spPr bwMode="auto">
          <a:xfrm>
            <a:off x="5148064" y="3429000"/>
            <a:ext cx="648072" cy="257915"/>
          </a:xfrm>
          <a:prstGeom prst="ellipse">
            <a:avLst/>
          </a:prstGeom>
          <a:noFill/>
          <a:ln w="28575" cap="flat" cmpd="sng" algn="ctr">
            <a:solidFill>
              <a:srgbClr val="00B05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9" name="Oval 8"/>
          <p:cNvSpPr/>
          <p:nvPr/>
        </p:nvSpPr>
        <p:spPr bwMode="auto">
          <a:xfrm>
            <a:off x="6444208" y="3459117"/>
            <a:ext cx="648072" cy="257915"/>
          </a:xfrm>
          <a:prstGeom prst="ellipse">
            <a:avLst/>
          </a:prstGeom>
          <a:noFill/>
          <a:ln w="28575" cap="flat" cmpd="sng" algn="ctr">
            <a:solidFill>
              <a:srgbClr val="00B05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
        <p:nvSpPr>
          <p:cNvPr id="10" name="Oval 9"/>
          <p:cNvSpPr/>
          <p:nvPr/>
        </p:nvSpPr>
        <p:spPr bwMode="auto">
          <a:xfrm>
            <a:off x="7020272" y="3459117"/>
            <a:ext cx="648072" cy="257915"/>
          </a:xfrm>
          <a:prstGeom prst="ellipse">
            <a:avLst/>
          </a:prstGeom>
          <a:noFill/>
          <a:ln w="28575" cap="flat" cmpd="sng" algn="ctr">
            <a:solidFill>
              <a:srgbClr val="00B050"/>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003017865"/>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schemas.microsoft.com/office/2006/metadata/properties"/>
    <ds:schemaRef ds:uri="2a985eae-c12e-416e-9833-85f34b1ee04e"/>
    <ds:schemaRef ds:uri="http://purl.org/dc/dcmitype/"/>
    <ds:schemaRef ds:uri="http://purl.org/dc/elements/1.1/"/>
    <ds:schemaRef ds:uri="http://schemas.openxmlformats.org/package/2006/metadata/core-properties"/>
    <ds:schemaRef ds:uri="http://purl.org/dc/term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4418</TotalTime>
  <Words>566</Words>
  <Application>Microsoft Office PowerPoint</Application>
  <PresentationFormat>On-screen Show (4:3)</PresentationFormat>
  <Paragraphs>342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xoserve templates</vt:lpstr>
      <vt:lpstr>YTD Results and Full Year Forecast</vt:lpstr>
      <vt:lpstr>Executive Summary</vt:lpstr>
      <vt:lpstr>YTD results and latest full year forecast </vt:lpstr>
      <vt:lpstr>January forecast back in line with budget</vt:lpstr>
      <vt:lpstr>    Full Year – Charges and Totex</vt:lpstr>
      <vt:lpstr>Rebates and deferred charges based on January forecast</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178</cp:revision>
  <cp:lastPrinted>2018-01-17T12:00:04Z</cp:lastPrinted>
  <dcterms:created xsi:type="dcterms:W3CDTF">2011-09-20T14:58:41Z</dcterms:created>
  <dcterms:modified xsi:type="dcterms:W3CDTF">2018-02-06T12:23:01Z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818349226</vt:i4>
  </property>
  <property fmtid="{D5CDD505-2E9C-101B-9397-08002B2CF9AE}" pid="4" name="_NewReviewCycle">
    <vt:lpwstr/>
  </property>
  <property fmtid="{D5CDD505-2E9C-101B-9397-08002B2CF9AE}" pid="5" name="_EmailSubject">
    <vt:lpwstr>First set of CoMC publications</vt:lpwstr>
  </property>
  <property fmtid="{D5CDD505-2E9C-101B-9397-08002B2CF9AE}" pid="6" name="_AuthorEmail">
    <vt:lpwstr>emma.smith@xoserve.com</vt:lpwstr>
  </property>
  <property fmtid="{D5CDD505-2E9C-101B-9397-08002B2CF9AE}" pid="7" name="_AuthorEmailDisplayName">
    <vt:lpwstr>Smith, Emma</vt:lpwstr>
  </property>
  <property fmtid="{D5CDD505-2E9C-101B-9397-08002B2CF9AE}" pid="8" name="ContentTypeId">
    <vt:lpwstr>0x010100EC027A3842200A4881B078E78C741B39</vt:lpwstr>
  </property>
  <property fmtid="{D5CDD505-2E9C-101B-9397-08002B2CF9AE}" pid="9" name="_PreviousAdHocReviewCycleID">
    <vt:i4>-2091730508</vt:i4>
  </property>
</Properties>
</file>