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11"/>
  </p:handoutMasterIdLst>
  <p:sldIdLst>
    <p:sldId id="277" r:id="rId5"/>
    <p:sldId id="286" r:id="rId6"/>
    <p:sldId id="288" r:id="rId7"/>
    <p:sldId id="282" r:id="rId8"/>
    <p:sldId id="287" r:id="rId9"/>
    <p:sldId id="283" r:id="rId10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Objects="1">
      <p:cViewPr>
        <p:scale>
          <a:sx n="70" d="100"/>
          <a:sy n="70" d="100"/>
        </p:scale>
        <p:origin x="-138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29330D-04FC-4866-A755-9F058BD92A2A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F3BD8D6E-EC61-4D61-BCF8-314FFF7DAF8F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en-GB" sz="1800" dirty="0" smtClean="0"/>
        </a:p>
        <a:p>
          <a:r>
            <a:rPr lang="en-GB" sz="2000" dirty="0" smtClean="0">
              <a:solidFill>
                <a:schemeClr val="tx1"/>
              </a:solidFill>
            </a:rPr>
            <a:t>[20] </a:t>
          </a:r>
        </a:p>
        <a:p>
          <a:r>
            <a:rPr lang="en-GB" sz="2000" dirty="0" smtClean="0">
              <a:solidFill>
                <a:schemeClr val="tx1"/>
              </a:solidFill>
            </a:rPr>
            <a:t>New KPIs</a:t>
          </a:r>
          <a:endParaRPr lang="en-GB" sz="2000" dirty="0">
            <a:solidFill>
              <a:schemeClr val="tx1"/>
            </a:solidFill>
          </a:endParaRPr>
        </a:p>
      </dgm:t>
    </dgm:pt>
    <dgm:pt modelId="{838FE9B2-C1C2-4FDB-A2E1-18F952BF40D7}" type="parTrans" cxnId="{090EFFD3-DFE0-4948-9178-2114FC9BB468}">
      <dgm:prSet/>
      <dgm:spPr/>
      <dgm:t>
        <a:bodyPr/>
        <a:lstStyle/>
        <a:p>
          <a:endParaRPr lang="en-GB" sz="1800"/>
        </a:p>
      </dgm:t>
    </dgm:pt>
    <dgm:pt modelId="{1428C5C2-178B-4688-B5DB-FFEC0AE678DF}" type="sibTrans" cxnId="{090EFFD3-DFE0-4948-9178-2114FC9BB468}">
      <dgm:prSet/>
      <dgm:spPr/>
      <dgm:t>
        <a:bodyPr/>
        <a:lstStyle/>
        <a:p>
          <a:endParaRPr lang="en-GB" sz="1800"/>
        </a:p>
      </dgm:t>
    </dgm:pt>
    <dgm:pt modelId="{F690B1CD-74D5-428C-848B-0F2A62BC943F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sz="2000" dirty="0" smtClean="0">
              <a:solidFill>
                <a:schemeClr val="tx1"/>
              </a:solidFill>
            </a:rPr>
            <a:t>108 DSC Contractual KPIs</a:t>
          </a:r>
          <a:endParaRPr lang="en-GB" sz="2000" dirty="0">
            <a:solidFill>
              <a:schemeClr val="tx1"/>
            </a:solidFill>
          </a:endParaRPr>
        </a:p>
      </dgm:t>
    </dgm:pt>
    <dgm:pt modelId="{E37DF4A9-3852-46D1-836B-EF8341935F32}" type="parTrans" cxnId="{FAA09CA8-4EEF-484D-B487-358DE19FDE2F}">
      <dgm:prSet/>
      <dgm:spPr/>
      <dgm:t>
        <a:bodyPr/>
        <a:lstStyle/>
        <a:p>
          <a:endParaRPr lang="en-GB" sz="1800"/>
        </a:p>
      </dgm:t>
    </dgm:pt>
    <dgm:pt modelId="{21869DDF-2924-465C-AA04-7386164B2C02}" type="sibTrans" cxnId="{FAA09CA8-4EEF-484D-B487-358DE19FDE2F}">
      <dgm:prSet/>
      <dgm:spPr/>
      <dgm:t>
        <a:bodyPr/>
        <a:lstStyle/>
        <a:p>
          <a:endParaRPr lang="en-GB" sz="1800"/>
        </a:p>
      </dgm:t>
    </dgm:pt>
    <dgm:pt modelId="{31FF1286-BC20-498C-9CCC-E645CD953000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sz="2000" dirty="0" smtClean="0">
              <a:solidFill>
                <a:schemeClr val="tx1"/>
              </a:solidFill>
            </a:rPr>
            <a:t>357 DSC Service Lines</a:t>
          </a:r>
          <a:endParaRPr lang="en-GB" sz="2000" dirty="0">
            <a:solidFill>
              <a:schemeClr val="tx1"/>
            </a:solidFill>
          </a:endParaRPr>
        </a:p>
      </dgm:t>
    </dgm:pt>
    <dgm:pt modelId="{56C13410-4B2C-4C4E-A7ED-A82135AFAFAE}" type="parTrans" cxnId="{5BD20867-802D-487C-91DC-2A9D4C2A6A81}">
      <dgm:prSet/>
      <dgm:spPr/>
      <dgm:t>
        <a:bodyPr/>
        <a:lstStyle/>
        <a:p>
          <a:endParaRPr lang="en-GB" sz="1800"/>
        </a:p>
      </dgm:t>
    </dgm:pt>
    <dgm:pt modelId="{A865F0BE-C5A6-4A72-BAF0-B78856C2FFED}" type="sibTrans" cxnId="{5BD20867-802D-487C-91DC-2A9D4C2A6A81}">
      <dgm:prSet/>
      <dgm:spPr/>
      <dgm:t>
        <a:bodyPr/>
        <a:lstStyle/>
        <a:p>
          <a:endParaRPr lang="en-GB" sz="1800"/>
        </a:p>
      </dgm:t>
    </dgm:pt>
    <dgm:pt modelId="{B4851D23-9E91-45F5-8E0C-B71A25EC0DCE}" type="pres">
      <dgm:prSet presAssocID="{4E29330D-04FC-4866-A755-9F058BD92A2A}" presName="Name0" presStyleCnt="0">
        <dgm:presLayoutVars>
          <dgm:dir/>
          <dgm:animLvl val="lvl"/>
          <dgm:resizeHandles val="exact"/>
        </dgm:presLayoutVars>
      </dgm:prSet>
      <dgm:spPr/>
    </dgm:pt>
    <dgm:pt modelId="{09E0691C-5A05-42EA-A594-A46A71ADEF00}" type="pres">
      <dgm:prSet presAssocID="{F3BD8D6E-EC61-4D61-BCF8-314FFF7DAF8F}" presName="Name8" presStyleCnt="0"/>
      <dgm:spPr/>
    </dgm:pt>
    <dgm:pt modelId="{2D817B1F-86EF-4DCB-A24A-90C2E520507F}" type="pres">
      <dgm:prSet presAssocID="{F3BD8D6E-EC61-4D61-BCF8-314FFF7DAF8F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19ED9A-AB30-4CDA-8193-2D4AE629CC25}" type="pres">
      <dgm:prSet presAssocID="{F3BD8D6E-EC61-4D61-BCF8-314FFF7DAF8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EA46D4-B356-40CB-AE4B-0C42DBE8344B}" type="pres">
      <dgm:prSet presAssocID="{F690B1CD-74D5-428C-848B-0F2A62BC943F}" presName="Name8" presStyleCnt="0"/>
      <dgm:spPr/>
    </dgm:pt>
    <dgm:pt modelId="{B59F776F-3FD6-4EDB-A144-9ED2248D9C0A}" type="pres">
      <dgm:prSet presAssocID="{F690B1CD-74D5-428C-848B-0F2A62BC943F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05946D-FD93-4D52-9EC6-66286FD97236}" type="pres">
      <dgm:prSet presAssocID="{F690B1CD-74D5-428C-848B-0F2A62BC94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F740B5-7CB6-40F8-A288-64859309B919}" type="pres">
      <dgm:prSet presAssocID="{31FF1286-BC20-498C-9CCC-E645CD953000}" presName="Name8" presStyleCnt="0"/>
      <dgm:spPr/>
    </dgm:pt>
    <dgm:pt modelId="{0184FF23-2ED2-442F-BDAF-BD33ED8C2F0D}" type="pres">
      <dgm:prSet presAssocID="{31FF1286-BC20-498C-9CCC-E645CD953000}" presName="level" presStyleLbl="node1" presStyleIdx="2" presStyleCnt="3" custLinFactNeighborX="109" custLinFactNeighborY="-66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96BEC1-33B0-4378-B948-49848EF087C4}" type="pres">
      <dgm:prSet presAssocID="{31FF1286-BC20-498C-9CCC-E645CD95300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69B9882-523A-404E-AEA1-418C76206A5D}" type="presOf" srcId="{F690B1CD-74D5-428C-848B-0F2A62BC943F}" destId="{2405946D-FD93-4D52-9EC6-66286FD97236}" srcOrd="1" destOrd="0" presId="urn:microsoft.com/office/officeart/2005/8/layout/pyramid1"/>
    <dgm:cxn modelId="{FAA09CA8-4EEF-484D-B487-358DE19FDE2F}" srcId="{4E29330D-04FC-4866-A755-9F058BD92A2A}" destId="{F690B1CD-74D5-428C-848B-0F2A62BC943F}" srcOrd="1" destOrd="0" parTransId="{E37DF4A9-3852-46D1-836B-EF8341935F32}" sibTransId="{21869DDF-2924-465C-AA04-7386164B2C02}"/>
    <dgm:cxn modelId="{A5A8569F-EB22-4B9E-93B9-FA15B5A34263}" type="presOf" srcId="{31FF1286-BC20-498C-9CCC-E645CD953000}" destId="{0184FF23-2ED2-442F-BDAF-BD33ED8C2F0D}" srcOrd="0" destOrd="0" presId="urn:microsoft.com/office/officeart/2005/8/layout/pyramid1"/>
    <dgm:cxn modelId="{9D7CB9CE-38FF-4D3B-B355-E199388B4959}" type="presOf" srcId="{F690B1CD-74D5-428C-848B-0F2A62BC943F}" destId="{B59F776F-3FD6-4EDB-A144-9ED2248D9C0A}" srcOrd="0" destOrd="0" presId="urn:microsoft.com/office/officeart/2005/8/layout/pyramid1"/>
    <dgm:cxn modelId="{9AF64502-0520-4AF3-A5F8-59397179B27B}" type="presOf" srcId="{F3BD8D6E-EC61-4D61-BCF8-314FFF7DAF8F}" destId="{5119ED9A-AB30-4CDA-8193-2D4AE629CC25}" srcOrd="1" destOrd="0" presId="urn:microsoft.com/office/officeart/2005/8/layout/pyramid1"/>
    <dgm:cxn modelId="{090EFFD3-DFE0-4948-9178-2114FC9BB468}" srcId="{4E29330D-04FC-4866-A755-9F058BD92A2A}" destId="{F3BD8D6E-EC61-4D61-BCF8-314FFF7DAF8F}" srcOrd="0" destOrd="0" parTransId="{838FE9B2-C1C2-4FDB-A2E1-18F952BF40D7}" sibTransId="{1428C5C2-178B-4688-B5DB-FFEC0AE678DF}"/>
    <dgm:cxn modelId="{C1B96304-FF30-46AB-B30F-4A7C10687F62}" type="presOf" srcId="{31FF1286-BC20-498C-9CCC-E645CD953000}" destId="{A196BEC1-33B0-4378-B948-49848EF087C4}" srcOrd="1" destOrd="0" presId="urn:microsoft.com/office/officeart/2005/8/layout/pyramid1"/>
    <dgm:cxn modelId="{E57F62D3-BE5C-47CD-BA5A-34A46AB78FFC}" type="presOf" srcId="{4E29330D-04FC-4866-A755-9F058BD92A2A}" destId="{B4851D23-9E91-45F5-8E0C-B71A25EC0DCE}" srcOrd="0" destOrd="0" presId="urn:microsoft.com/office/officeart/2005/8/layout/pyramid1"/>
    <dgm:cxn modelId="{EB2AE79D-9D88-4B73-B46C-90B8A6DD4459}" type="presOf" srcId="{F3BD8D6E-EC61-4D61-BCF8-314FFF7DAF8F}" destId="{2D817B1F-86EF-4DCB-A24A-90C2E520507F}" srcOrd="0" destOrd="0" presId="urn:microsoft.com/office/officeart/2005/8/layout/pyramid1"/>
    <dgm:cxn modelId="{5BD20867-802D-487C-91DC-2A9D4C2A6A81}" srcId="{4E29330D-04FC-4866-A755-9F058BD92A2A}" destId="{31FF1286-BC20-498C-9CCC-E645CD953000}" srcOrd="2" destOrd="0" parTransId="{56C13410-4B2C-4C4E-A7ED-A82135AFAFAE}" sibTransId="{A865F0BE-C5A6-4A72-BAF0-B78856C2FFED}"/>
    <dgm:cxn modelId="{A167481A-123E-4A72-9DC1-56E4B9A6CD10}" type="presParOf" srcId="{B4851D23-9E91-45F5-8E0C-B71A25EC0DCE}" destId="{09E0691C-5A05-42EA-A594-A46A71ADEF00}" srcOrd="0" destOrd="0" presId="urn:microsoft.com/office/officeart/2005/8/layout/pyramid1"/>
    <dgm:cxn modelId="{A06736F8-3238-4997-ADAC-C9BBB6550854}" type="presParOf" srcId="{09E0691C-5A05-42EA-A594-A46A71ADEF00}" destId="{2D817B1F-86EF-4DCB-A24A-90C2E520507F}" srcOrd="0" destOrd="0" presId="urn:microsoft.com/office/officeart/2005/8/layout/pyramid1"/>
    <dgm:cxn modelId="{749A4A33-00B4-4D28-9F7D-94F95590F55B}" type="presParOf" srcId="{09E0691C-5A05-42EA-A594-A46A71ADEF00}" destId="{5119ED9A-AB30-4CDA-8193-2D4AE629CC25}" srcOrd="1" destOrd="0" presId="urn:microsoft.com/office/officeart/2005/8/layout/pyramid1"/>
    <dgm:cxn modelId="{0C9F66E1-5B1E-4DE3-9408-283A7B524C02}" type="presParOf" srcId="{B4851D23-9E91-45F5-8E0C-B71A25EC0DCE}" destId="{56EA46D4-B356-40CB-AE4B-0C42DBE8344B}" srcOrd="1" destOrd="0" presId="urn:microsoft.com/office/officeart/2005/8/layout/pyramid1"/>
    <dgm:cxn modelId="{E37238D4-EE53-4277-80D6-60E96D8603D4}" type="presParOf" srcId="{56EA46D4-B356-40CB-AE4B-0C42DBE8344B}" destId="{B59F776F-3FD6-4EDB-A144-9ED2248D9C0A}" srcOrd="0" destOrd="0" presId="urn:microsoft.com/office/officeart/2005/8/layout/pyramid1"/>
    <dgm:cxn modelId="{A168EB20-2908-41D1-BB05-97F7A6D37767}" type="presParOf" srcId="{56EA46D4-B356-40CB-AE4B-0C42DBE8344B}" destId="{2405946D-FD93-4D52-9EC6-66286FD97236}" srcOrd="1" destOrd="0" presId="urn:microsoft.com/office/officeart/2005/8/layout/pyramid1"/>
    <dgm:cxn modelId="{5164F1EB-B8FA-460E-8296-231317B88AD5}" type="presParOf" srcId="{B4851D23-9E91-45F5-8E0C-B71A25EC0DCE}" destId="{4AF740B5-7CB6-40F8-A288-64859309B919}" srcOrd="2" destOrd="0" presId="urn:microsoft.com/office/officeart/2005/8/layout/pyramid1"/>
    <dgm:cxn modelId="{A5E78E39-7BED-4274-B01A-77C20CF822D6}" type="presParOf" srcId="{4AF740B5-7CB6-40F8-A288-64859309B919}" destId="{0184FF23-2ED2-442F-BDAF-BD33ED8C2F0D}" srcOrd="0" destOrd="0" presId="urn:microsoft.com/office/officeart/2005/8/layout/pyramid1"/>
    <dgm:cxn modelId="{743F677E-D748-4661-8C4E-DF46C88D37A4}" type="presParOf" srcId="{4AF740B5-7CB6-40F8-A288-64859309B919}" destId="{A196BEC1-33B0-4378-B948-49848EF087C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817B1F-86EF-4DCB-A24A-90C2E520507F}">
      <dsp:nvSpPr>
        <dsp:cNvPr id="0" name=""/>
        <dsp:cNvSpPr/>
      </dsp:nvSpPr>
      <dsp:spPr>
        <a:xfrm>
          <a:off x="2376263" y="0"/>
          <a:ext cx="2376264" cy="1536171"/>
        </a:xfrm>
        <a:prstGeom prst="trapezoid">
          <a:avLst>
            <a:gd name="adj" fmla="val 77344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chemeClr val="tx1"/>
              </a:solidFill>
            </a:rPr>
            <a:t>[20]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chemeClr val="tx1"/>
              </a:solidFill>
            </a:rPr>
            <a:t>New KPIs</a:t>
          </a:r>
          <a:endParaRPr lang="en-GB" sz="2000" kern="1200" dirty="0">
            <a:solidFill>
              <a:schemeClr val="tx1"/>
            </a:solidFill>
          </a:endParaRPr>
        </a:p>
      </dsp:txBody>
      <dsp:txXfrm>
        <a:off x="2376263" y="0"/>
        <a:ext cx="2376264" cy="1536171"/>
      </dsp:txXfrm>
    </dsp:sp>
    <dsp:sp modelId="{B59F776F-3FD6-4EDB-A144-9ED2248D9C0A}">
      <dsp:nvSpPr>
        <dsp:cNvPr id="0" name=""/>
        <dsp:cNvSpPr/>
      </dsp:nvSpPr>
      <dsp:spPr>
        <a:xfrm>
          <a:off x="1188131" y="1536171"/>
          <a:ext cx="4752528" cy="1536171"/>
        </a:xfrm>
        <a:prstGeom prst="trapezoid">
          <a:avLst>
            <a:gd name="adj" fmla="val 77344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chemeClr val="tx1"/>
              </a:solidFill>
            </a:rPr>
            <a:t>108 DSC Contractual KPIs</a:t>
          </a:r>
          <a:endParaRPr lang="en-GB" sz="2000" kern="1200" dirty="0">
            <a:solidFill>
              <a:schemeClr val="tx1"/>
            </a:solidFill>
          </a:endParaRPr>
        </a:p>
      </dsp:txBody>
      <dsp:txXfrm>
        <a:off x="2019824" y="1536171"/>
        <a:ext cx="3089143" cy="1536171"/>
      </dsp:txXfrm>
    </dsp:sp>
    <dsp:sp modelId="{0184FF23-2ED2-442F-BDAF-BD33ED8C2F0D}">
      <dsp:nvSpPr>
        <dsp:cNvPr id="0" name=""/>
        <dsp:cNvSpPr/>
      </dsp:nvSpPr>
      <dsp:spPr>
        <a:xfrm>
          <a:off x="0" y="3062203"/>
          <a:ext cx="7128792" cy="1536171"/>
        </a:xfrm>
        <a:prstGeom prst="trapezoid">
          <a:avLst>
            <a:gd name="adj" fmla="val 77344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chemeClr val="tx1"/>
              </a:solidFill>
            </a:rPr>
            <a:t>357 DSC Service Lines</a:t>
          </a:r>
          <a:endParaRPr lang="en-GB" sz="2000" kern="1200" dirty="0">
            <a:solidFill>
              <a:schemeClr val="tx1"/>
            </a:solidFill>
          </a:endParaRPr>
        </a:p>
      </dsp:txBody>
      <dsp:txXfrm>
        <a:off x="1247538" y="3062203"/>
        <a:ext cx="4633714" cy="15361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06/02/2018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3573760"/>
            <a:ext cx="9144000" cy="1295400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Operational KPI Framework</a:t>
            </a:r>
            <a:br>
              <a:rPr lang="en-GB" dirty="0" smtClean="0">
                <a:solidFill>
                  <a:srgbClr val="3E5AA8"/>
                </a:solidFill>
              </a:rPr>
            </a:br>
            <a:r>
              <a:rPr lang="en-GB" dirty="0" smtClean="0">
                <a:solidFill>
                  <a:srgbClr val="3E5AA8"/>
                </a:solidFill>
              </a:rPr>
              <a:t>Update for </a:t>
            </a:r>
            <a:r>
              <a:rPr lang="en-GB" dirty="0" err="1" smtClean="0">
                <a:solidFill>
                  <a:srgbClr val="3E5AA8"/>
                </a:solidFill>
              </a:rPr>
              <a:t>CoMC</a:t>
            </a:r>
            <a:endParaRPr lang="en-GB" dirty="0" smtClean="0">
              <a:solidFill>
                <a:srgbClr val="3E5AA8"/>
              </a:solidFill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4865720"/>
            <a:ext cx="9144000" cy="771525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14</a:t>
            </a:r>
            <a:r>
              <a:rPr lang="en-GB" baseline="30000" dirty="0" smtClean="0">
                <a:solidFill>
                  <a:srgbClr val="3E5AA8"/>
                </a:solidFill>
              </a:rPr>
              <a:t>th</a:t>
            </a:r>
            <a:r>
              <a:rPr lang="en-GB" dirty="0" smtClean="0">
                <a:solidFill>
                  <a:srgbClr val="3E5AA8"/>
                </a:solidFill>
              </a:rPr>
              <a:t> February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KPI 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52" y="836712"/>
            <a:ext cx="8686800" cy="4608512"/>
          </a:xfrm>
        </p:spPr>
        <p:txBody>
          <a:bodyPr/>
          <a:lstStyle/>
          <a:p>
            <a:pPr marL="285750" indent="-285750"/>
            <a:r>
              <a:rPr lang="en-GB" sz="2000" dirty="0" smtClean="0"/>
              <a:t>The approach </a:t>
            </a:r>
            <a:r>
              <a:rPr lang="en-GB" sz="2000" dirty="0"/>
              <a:t>to </a:t>
            </a:r>
            <a:r>
              <a:rPr lang="en-GB" sz="2000" dirty="0" smtClean="0"/>
              <a:t>develop &amp; agree </a:t>
            </a:r>
            <a:r>
              <a:rPr lang="en-GB" sz="2000" dirty="0"/>
              <a:t>the new </a:t>
            </a:r>
            <a:r>
              <a:rPr lang="en-GB" sz="2000" dirty="0" smtClean="0"/>
              <a:t>set of KPIs </a:t>
            </a:r>
            <a:r>
              <a:rPr lang="en-GB" sz="2000" dirty="0"/>
              <a:t>was agreed at </a:t>
            </a:r>
            <a:r>
              <a:rPr lang="en-GB" sz="2000" dirty="0" err="1"/>
              <a:t>CoMC</a:t>
            </a:r>
            <a:r>
              <a:rPr lang="en-GB" sz="2000" dirty="0"/>
              <a:t> in </a:t>
            </a:r>
            <a:r>
              <a:rPr lang="en-GB" sz="2000" dirty="0" smtClean="0"/>
              <a:t>November, updates provided in December &amp; January</a:t>
            </a:r>
          </a:p>
          <a:p>
            <a:pPr marL="685800" lvl="1"/>
            <a:r>
              <a:rPr lang="en-GB" dirty="0" smtClean="0"/>
              <a:t>These are in addition to the existing DSC KPIs </a:t>
            </a:r>
            <a:endParaRPr lang="en-GB" dirty="0"/>
          </a:p>
          <a:p>
            <a:pPr marL="285750" indent="-285750"/>
            <a:r>
              <a:rPr lang="en-GB" sz="2000" dirty="0" smtClean="0"/>
              <a:t>Plan is </a:t>
            </a:r>
            <a:r>
              <a:rPr lang="en-GB" sz="2000" dirty="0"/>
              <a:t>to implement </a:t>
            </a:r>
            <a:r>
              <a:rPr lang="en-GB" sz="2000" dirty="0" smtClean="0"/>
              <a:t>these on </a:t>
            </a:r>
            <a:r>
              <a:rPr lang="en-GB" sz="2000" dirty="0"/>
              <a:t>1</a:t>
            </a:r>
            <a:r>
              <a:rPr lang="en-GB" sz="2000" baseline="30000" dirty="0"/>
              <a:t>st</a:t>
            </a:r>
            <a:r>
              <a:rPr lang="en-GB" sz="2000" dirty="0"/>
              <a:t> April </a:t>
            </a:r>
            <a:r>
              <a:rPr lang="en-GB" sz="2000" dirty="0" smtClean="0"/>
              <a:t>2018</a:t>
            </a:r>
          </a:p>
          <a:p>
            <a:pPr marL="285750" indent="-285750"/>
            <a:r>
              <a:rPr lang="en-GB" sz="2000" dirty="0" smtClean="0"/>
              <a:t>Agreed that sessions will be held </a:t>
            </a:r>
            <a:r>
              <a:rPr lang="en-GB" sz="2000" dirty="0"/>
              <a:t>with individual </a:t>
            </a:r>
            <a:r>
              <a:rPr lang="en-GB" sz="2000" dirty="0" smtClean="0"/>
              <a:t>Customer Class </a:t>
            </a:r>
            <a:r>
              <a:rPr lang="en-GB" sz="2000" dirty="0"/>
              <a:t>(6 in total) to identify their key critical </a:t>
            </a:r>
            <a:r>
              <a:rPr lang="en-GB" sz="2000" dirty="0" smtClean="0"/>
              <a:t>processes/services provided by Xoserve </a:t>
            </a:r>
            <a:r>
              <a:rPr lang="en-GB" sz="2000" dirty="0"/>
              <a:t>(‘heat </a:t>
            </a:r>
            <a:r>
              <a:rPr lang="en-GB" sz="2000" dirty="0" smtClean="0"/>
              <a:t>maps’ developed by Xoserve were used </a:t>
            </a:r>
            <a:r>
              <a:rPr lang="en-GB" sz="2000" dirty="0"/>
              <a:t>to propose areas)</a:t>
            </a:r>
          </a:p>
          <a:p>
            <a:pPr marL="285750" indent="-285750"/>
            <a:r>
              <a:rPr lang="en-GB" sz="2000" dirty="0" smtClean="0"/>
              <a:t>Common themes identified by 2 or more customer class </a:t>
            </a:r>
          </a:p>
          <a:p>
            <a:pPr marL="285750" indent="-285750"/>
            <a:r>
              <a:rPr lang="en-GB" sz="2000" dirty="0" smtClean="0"/>
              <a:t>‘Strawman</a:t>
            </a:r>
            <a:r>
              <a:rPr lang="en-GB" sz="2000" dirty="0"/>
              <a:t>’ KPIs </a:t>
            </a:r>
            <a:r>
              <a:rPr lang="en-GB" sz="2000" dirty="0" smtClean="0"/>
              <a:t>produced which are currently being reviewed by customers</a:t>
            </a: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4499992" y="5029809"/>
            <a:ext cx="0" cy="554458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50800" cap="flat" cmpd="sng" algn="ctr">
            <a:solidFill>
              <a:schemeClr val="bg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66196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KPI Framework</a:t>
            </a:r>
            <a:endParaRPr lang="en-GB" dirty="0"/>
          </a:p>
        </p:txBody>
      </p:sp>
      <p:graphicFrame>
        <p:nvGraphicFramePr>
          <p:cNvPr id="4" name="Content Placeholder 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9071382"/>
              </p:ext>
            </p:extLst>
          </p:nvPr>
        </p:nvGraphicFramePr>
        <p:xfrm>
          <a:off x="1096887" y="1307434"/>
          <a:ext cx="7128792" cy="4608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73837" y="3085564"/>
            <a:ext cx="21377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Reported 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monthly 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to </a:t>
            </a:r>
            <a:r>
              <a:rPr lang="en-GB" dirty="0" err="1" smtClean="0">
                <a:solidFill>
                  <a:schemeClr val="accent1"/>
                </a:solidFill>
              </a:rPr>
              <a:t>CoMC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6516216" y="3276763"/>
            <a:ext cx="1057621" cy="540932"/>
          </a:xfrm>
          <a:prstGeom prst="rightArrow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35418" y="1627438"/>
            <a:ext cx="2820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Reported monthly to constituent meetings 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&amp; Board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5496698" y="1873885"/>
            <a:ext cx="938720" cy="504056"/>
          </a:xfrm>
          <a:prstGeom prst="rightArrow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Left-Right Arrow 13"/>
          <p:cNvSpPr/>
          <p:nvPr/>
        </p:nvSpPr>
        <p:spPr bwMode="auto">
          <a:xfrm rot="18457669">
            <a:off x="1106579" y="2106695"/>
            <a:ext cx="3721600" cy="986499"/>
          </a:xfrm>
          <a:prstGeom prst="leftRightArrow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Balanced Scorecard</a:t>
            </a:r>
          </a:p>
        </p:txBody>
      </p:sp>
    </p:spTree>
    <p:extLst>
      <p:ext uri="{BB962C8B-B14F-4D97-AF65-F5344CB8AC3E}">
        <p14:creationId xmlns:p14="http://schemas.microsoft.com/office/powerpoint/2010/main" val="3352476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KPI Common Themes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Issue </a:t>
            </a:r>
            <a:r>
              <a:rPr lang="en-GB" sz="2000" dirty="0" smtClean="0"/>
              <a:t>Resolution / Management</a:t>
            </a:r>
            <a:endParaRPr lang="en-GB" sz="2000" dirty="0"/>
          </a:p>
          <a:p>
            <a:pPr lvl="1"/>
            <a:r>
              <a:rPr lang="en-GB" dirty="0"/>
              <a:t>Resolution &amp; response to queries raised within </a:t>
            </a:r>
            <a:r>
              <a:rPr lang="en-GB" dirty="0" smtClean="0"/>
              <a:t>an agreed SLA</a:t>
            </a:r>
            <a:endParaRPr lang="en-GB" dirty="0"/>
          </a:p>
          <a:p>
            <a:pPr lvl="1"/>
            <a:r>
              <a:rPr lang="en-GB" dirty="0"/>
              <a:t>Ability to prioritise low volume – high value </a:t>
            </a:r>
            <a:r>
              <a:rPr lang="en-GB" dirty="0" smtClean="0"/>
              <a:t>issues or based on the source </a:t>
            </a:r>
            <a:endParaRPr lang="en-GB" dirty="0"/>
          </a:p>
          <a:p>
            <a:pPr lvl="1"/>
            <a:r>
              <a:rPr lang="en-GB" dirty="0"/>
              <a:t>Some contacts </a:t>
            </a:r>
            <a:r>
              <a:rPr lang="en-GB" dirty="0" smtClean="0"/>
              <a:t>raised disappear </a:t>
            </a:r>
            <a:r>
              <a:rPr lang="en-GB" dirty="0"/>
              <a:t>into a ‘black hole’, no ownership</a:t>
            </a:r>
          </a:p>
          <a:p>
            <a:r>
              <a:rPr lang="en-GB" sz="2000" dirty="0"/>
              <a:t>Change Management</a:t>
            </a:r>
          </a:p>
          <a:p>
            <a:pPr lvl="1"/>
            <a:r>
              <a:rPr lang="en-GB" dirty="0" smtClean="0"/>
              <a:t>Early engagement with customers regarding requirements</a:t>
            </a:r>
          </a:p>
          <a:p>
            <a:pPr lvl="1"/>
            <a:r>
              <a:rPr lang="en-GB" dirty="0" smtClean="0"/>
              <a:t>Identifying </a:t>
            </a:r>
            <a:r>
              <a:rPr lang="en-GB" dirty="0"/>
              <a:t>changes relevant to customer </a:t>
            </a:r>
            <a:r>
              <a:rPr lang="en-GB" dirty="0" smtClean="0"/>
              <a:t>&amp; focus engagement on those changes</a:t>
            </a:r>
          </a:p>
          <a:p>
            <a:pPr lvl="1"/>
            <a:r>
              <a:rPr lang="en-GB" dirty="0" smtClean="0"/>
              <a:t>Involve &amp; consult customers on solution delivery</a:t>
            </a:r>
          </a:p>
          <a:p>
            <a:pPr lvl="1"/>
            <a:r>
              <a:rPr lang="en-GB" dirty="0" smtClean="0"/>
              <a:t>Managing </a:t>
            </a:r>
            <a:r>
              <a:rPr lang="en-GB" dirty="0"/>
              <a:t>change effectively, not costing customers more with delays that have a direct impact on costs</a:t>
            </a:r>
          </a:p>
          <a:p>
            <a:pPr lvl="1"/>
            <a:r>
              <a:rPr lang="en-GB" dirty="0"/>
              <a:t>Support customer to be prepared &amp; ready for the </a:t>
            </a:r>
            <a:r>
              <a:rPr lang="en-GB" dirty="0" smtClean="0"/>
              <a:t>changes being implemented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453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KPI Common </a:t>
            </a:r>
            <a:r>
              <a:rPr lang="en-GB" dirty="0" smtClean="0"/>
              <a:t>Themes cont.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Customer Relationship </a:t>
            </a:r>
            <a:r>
              <a:rPr lang="en-GB" sz="2000" dirty="0"/>
              <a:t>Management</a:t>
            </a:r>
          </a:p>
          <a:p>
            <a:pPr lvl="1"/>
            <a:r>
              <a:rPr lang="en-GB" dirty="0"/>
              <a:t>Improving &amp; maintaining </a:t>
            </a:r>
            <a:r>
              <a:rPr lang="en-GB" dirty="0" err="1" smtClean="0"/>
              <a:t>Xoserves</a:t>
            </a:r>
            <a:r>
              <a:rPr lang="en-GB" dirty="0" smtClean="0"/>
              <a:t> engagement </a:t>
            </a:r>
            <a:r>
              <a:rPr lang="en-GB" dirty="0"/>
              <a:t>&amp; </a:t>
            </a:r>
            <a:r>
              <a:rPr lang="en-GB" dirty="0" smtClean="0"/>
              <a:t>relationship with its customers</a:t>
            </a:r>
            <a:endParaRPr lang="en-GB" dirty="0"/>
          </a:p>
          <a:p>
            <a:pPr lvl="1"/>
            <a:r>
              <a:rPr lang="en-GB" dirty="0"/>
              <a:t>Adding value </a:t>
            </a:r>
            <a:endParaRPr lang="en-GB" dirty="0" smtClean="0"/>
          </a:p>
          <a:p>
            <a:pPr lvl="1"/>
            <a:r>
              <a:rPr lang="en-GB" dirty="0" smtClean="0"/>
              <a:t>Responding to customers needs</a:t>
            </a:r>
            <a:endParaRPr lang="en-GB" dirty="0"/>
          </a:p>
          <a:p>
            <a:r>
              <a:rPr lang="en-GB" sz="2000" dirty="0"/>
              <a:t>Data Quality</a:t>
            </a:r>
          </a:p>
          <a:p>
            <a:pPr lvl="1"/>
            <a:r>
              <a:rPr lang="en-GB" dirty="0"/>
              <a:t>Support </a:t>
            </a:r>
            <a:r>
              <a:rPr lang="en-GB" dirty="0" smtClean="0">
                <a:solidFill>
                  <a:schemeClr val="accent1"/>
                </a:solidFill>
              </a:rPr>
              <a:t>i</a:t>
            </a:r>
            <a:r>
              <a:rPr lang="en-GB" altLang="en-US" dirty="0" smtClean="0">
                <a:solidFill>
                  <a:schemeClr val="accent1"/>
                </a:solidFill>
              </a:rPr>
              <a:t>mprovement in the accuracy </a:t>
            </a:r>
            <a:r>
              <a:rPr lang="en-GB" altLang="en-US" dirty="0">
                <a:solidFill>
                  <a:schemeClr val="accent1"/>
                </a:solidFill>
              </a:rPr>
              <a:t>and completeness of </a:t>
            </a:r>
            <a:r>
              <a:rPr lang="en-GB" altLang="en-US" dirty="0" smtClean="0">
                <a:solidFill>
                  <a:schemeClr val="accent1"/>
                </a:solidFill>
              </a:rPr>
              <a:t>data</a:t>
            </a:r>
          </a:p>
          <a:p>
            <a:pPr lvl="1"/>
            <a:r>
              <a:rPr lang="en-GB" altLang="en-US" dirty="0" smtClean="0">
                <a:solidFill>
                  <a:schemeClr val="accent1"/>
                </a:solidFill>
              </a:rPr>
              <a:t>Identify &amp; support implementation of process improvements </a:t>
            </a:r>
            <a:endParaRPr lang="en-GB" sz="2000" dirty="0" smtClean="0"/>
          </a:p>
          <a:p>
            <a:r>
              <a:rPr lang="en-GB" sz="2000" dirty="0" smtClean="0"/>
              <a:t>Data Breaches / Security</a:t>
            </a:r>
          </a:p>
          <a:p>
            <a:pPr lvl="1"/>
            <a:r>
              <a:rPr lang="en-GB" dirty="0" smtClean="0"/>
              <a:t>To </a:t>
            </a:r>
            <a:r>
              <a:rPr lang="en-US" dirty="0"/>
              <a:t>protect customers data held by </a:t>
            </a:r>
            <a:r>
              <a:rPr lang="en-US" dirty="0" smtClean="0"/>
              <a:t>Xoserve</a:t>
            </a:r>
          </a:p>
          <a:p>
            <a:r>
              <a:rPr lang="en-US" sz="2000" dirty="0" smtClean="0"/>
              <a:t>No Surprises</a:t>
            </a:r>
          </a:p>
          <a:p>
            <a:pPr lvl="1"/>
            <a:r>
              <a:rPr lang="en-GB" altLang="en-US" dirty="0" smtClean="0">
                <a:solidFill>
                  <a:schemeClr val="accent1"/>
                </a:solidFill>
              </a:rPr>
              <a:t>Notification of an </a:t>
            </a:r>
            <a:r>
              <a:rPr lang="en-GB" altLang="en-US" dirty="0">
                <a:solidFill>
                  <a:schemeClr val="accent1"/>
                </a:solidFill>
              </a:rPr>
              <a:t>issue affecting </a:t>
            </a:r>
            <a:r>
              <a:rPr lang="en-GB" altLang="en-US" dirty="0" smtClean="0">
                <a:solidFill>
                  <a:schemeClr val="accent1"/>
                </a:solidFill>
              </a:rPr>
              <a:t>customers, systems or processes</a:t>
            </a:r>
            <a:endParaRPr lang="en-GB" altLang="en-US" dirty="0">
              <a:solidFill>
                <a:schemeClr val="accent1"/>
              </a:solidFill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981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 &amp;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860" y="836712"/>
            <a:ext cx="8686800" cy="460851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1"/>
                </a:solidFill>
              </a:rPr>
              <a:t>Next Steps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Follow up meetings to review strawman KPIs &amp; agree final set, per Customer </a:t>
            </a:r>
            <a:r>
              <a:rPr lang="en-GB" dirty="0" smtClean="0">
                <a:solidFill>
                  <a:schemeClr val="accent1"/>
                </a:solidFill>
              </a:rPr>
              <a:t>Class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/>
                </a:solidFill>
              </a:rPr>
              <a:t>Finalising the new KPIs for all customers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/>
                </a:solidFill>
              </a:rPr>
              <a:t>Assign priorities &amp; weighting of KPIs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/>
                </a:solidFill>
              </a:rPr>
              <a:t>Agree set of Board KPIs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1"/>
                </a:solidFill>
              </a:rPr>
              <a:t>Issues / Concerns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/>
                </a:solidFill>
              </a:rPr>
              <a:t>Is it realistic to get the KPIs agreed by mid/late Feb?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/>
                </a:solidFill>
              </a:rPr>
              <a:t>The measure for the same KPI may be different for each Customer Class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/>
                </a:solidFill>
              </a:rPr>
              <a:t>Agreeing the right measure</a:t>
            </a:r>
            <a:endParaRPr lang="en-GB" dirty="0">
              <a:solidFill>
                <a:schemeClr val="accent1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Concluding </a:t>
            </a:r>
            <a:r>
              <a:rPr lang="en-GB" dirty="0" smtClean="0">
                <a:solidFill>
                  <a:schemeClr val="accent1"/>
                </a:solidFill>
              </a:rPr>
              <a:t>the </a:t>
            </a:r>
            <a:r>
              <a:rPr lang="en-GB" dirty="0">
                <a:solidFill>
                  <a:schemeClr val="accent1"/>
                </a:solidFill>
              </a:rPr>
              <a:t>data quality </a:t>
            </a:r>
            <a:r>
              <a:rPr lang="en-GB" dirty="0" smtClean="0">
                <a:solidFill>
                  <a:schemeClr val="accent1"/>
                </a:solidFill>
              </a:rPr>
              <a:t>theme and the support Xoserve can provide to customers to meet the KPI objective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accent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2972474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2a985eae-c12e-416e-9833-85f34b1ee04e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3309</TotalTime>
  <Words>388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xoserve templates</vt:lpstr>
      <vt:lpstr>Operational KPI Framework Update for CoMC</vt:lpstr>
      <vt:lpstr>KPI Framework</vt:lpstr>
      <vt:lpstr>KPI Framework</vt:lpstr>
      <vt:lpstr>KPI Common Themes</vt:lpstr>
      <vt:lpstr>KPI Common Themes cont. </vt:lpstr>
      <vt:lpstr>Next Steps &amp; Issues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125</cp:revision>
  <dcterms:created xsi:type="dcterms:W3CDTF">2011-09-20T14:58:41Z</dcterms:created>
  <dcterms:modified xsi:type="dcterms:W3CDTF">2018-02-06T11:43:42Z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1108776847</vt:i4>
  </property>
  <property fmtid="{D5CDD505-2E9C-101B-9397-08002B2CF9AE}" pid="4" name="_NewReviewCycle">
    <vt:lpwstr/>
  </property>
  <property fmtid="{D5CDD505-2E9C-101B-9397-08002B2CF9AE}" pid="5" name="_EmailSubject">
    <vt:lpwstr>First set of CoMC publications</vt:lpwstr>
  </property>
  <property fmtid="{D5CDD505-2E9C-101B-9397-08002B2CF9AE}" pid="6" name="_AuthorEmail">
    <vt:lpwstr>emma.smith@xoserve.com</vt:lpwstr>
  </property>
  <property fmtid="{D5CDD505-2E9C-101B-9397-08002B2CF9AE}" pid="7" name="_AuthorEmailDisplayName">
    <vt:lpwstr>Smith, Emma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353395353</vt:i4>
  </property>
</Properties>
</file>