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55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notesViewPr>
    <p:cSldViewPr snapToGrid="0" showGuides="1">
      <p:cViewPr varScale="1">
        <p:scale>
          <a:sx n="80" d="100"/>
          <a:sy n="80" d="100"/>
        </p:scale>
        <p:origin x="22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2EFAF-D2E2-430B-AA60-3B737F733DC0}" type="datetimeFigureOut">
              <a:rPr lang="en-GB" smtClean="0"/>
              <a:t>05/02/2018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FD529-B9AC-4D9A-B713-36734C05E9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84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4C967-6403-4C5F-8772-70A3C93BA6F4}" type="datetimeFigureOut">
              <a:rPr lang="en-GB" smtClean="0"/>
              <a:t>05/02/2018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EF4EF-0CB7-4BE4-87B2-7E00C5B196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03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EF4EF-0CB7-4BE4-87B2-7E00C5B1963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8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9013" y="1447800"/>
            <a:ext cx="4821361" cy="1492639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9013" y="3070283"/>
            <a:ext cx="4821361" cy="1748459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tabLst>
                <a:tab pos="261938" algn="l"/>
              </a:tabLst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7286" y="5092397"/>
            <a:ext cx="1800000" cy="728573"/>
          </a:xfrm>
          <a:prstGeom prst="rect">
            <a:avLst/>
          </a:prstGeom>
        </p:spPr>
      </p:pic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914650" y="0"/>
            <a:ext cx="3181350" cy="14478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0" y="1447800"/>
            <a:ext cx="6096000" cy="405765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3667125" y="5505450"/>
            <a:ext cx="2428875" cy="590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noFill/>
              </a:ln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33425" y="6372225"/>
            <a:ext cx="2430628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 Cadent Gas Ltd 2017 </a:t>
            </a:r>
          </a:p>
        </p:txBody>
      </p:sp>
    </p:spTree>
    <p:extLst>
      <p:ext uri="{BB962C8B-B14F-4D97-AF65-F5344CB8AC3E}">
        <p14:creationId xmlns:p14="http://schemas.microsoft.com/office/powerpoint/2010/main" val="38579575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347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4711913" y="2136775"/>
            <a:ext cx="7178462" cy="4235450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138100"/>
            <a:ext cx="35028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70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Column Grey Bg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645" y="2138100"/>
            <a:ext cx="3502800" cy="4234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142875" indent="-142875">
              <a:defRPr sz="1200">
                <a:solidFill>
                  <a:schemeClr val="bg1"/>
                </a:solidFill>
              </a:defRPr>
            </a:lvl2pPr>
            <a:lvl3pPr marL="312738" indent="-152400">
              <a:defRPr sz="1100">
                <a:solidFill>
                  <a:schemeClr val="bg1"/>
                </a:solidFill>
              </a:defRPr>
            </a:lvl3pPr>
            <a:lvl4pPr marL="468313" indent="-134938">
              <a:defRPr sz="1050">
                <a:solidFill>
                  <a:schemeClr val="bg1"/>
                </a:solidFill>
              </a:defRPr>
            </a:lvl4pPr>
            <a:lvl5pPr marL="636588" indent="-150813"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9181" y="6372225"/>
            <a:ext cx="635794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64C687-E54E-4A59-A131-5441B095AAD8}" type="datetime1">
              <a:rPr lang="en-GB" smtClean="0"/>
              <a:pPr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4711913" y="2138100"/>
            <a:ext cx="3502800" cy="4234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142875" indent="-142875">
              <a:defRPr sz="1200">
                <a:solidFill>
                  <a:schemeClr val="bg1"/>
                </a:solidFill>
              </a:defRPr>
            </a:lvl2pPr>
            <a:lvl3pPr marL="312738" indent="-152400">
              <a:defRPr sz="1100">
                <a:solidFill>
                  <a:schemeClr val="bg1"/>
                </a:solidFill>
              </a:defRPr>
            </a:lvl3pPr>
            <a:lvl4pPr marL="468313" indent="-134938">
              <a:defRPr sz="1050">
                <a:solidFill>
                  <a:schemeClr val="bg1"/>
                </a:solidFill>
              </a:defRPr>
            </a:lvl4pPr>
            <a:lvl5pPr marL="636588" indent="-150813"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8689181" y="2138100"/>
            <a:ext cx="3201194" cy="4234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142875" indent="-142875">
              <a:defRPr sz="1200">
                <a:solidFill>
                  <a:schemeClr val="bg1"/>
                </a:solidFill>
              </a:defRPr>
            </a:lvl2pPr>
            <a:lvl3pPr marL="312738" indent="-152400">
              <a:defRPr sz="1100">
                <a:solidFill>
                  <a:schemeClr val="bg1"/>
                </a:solidFill>
              </a:defRPr>
            </a:lvl3pPr>
            <a:lvl4pPr marL="468313" indent="-134938">
              <a:defRPr sz="1050">
                <a:solidFill>
                  <a:schemeClr val="bg1"/>
                </a:solidFill>
              </a:defRPr>
            </a:lvl4pPr>
            <a:lvl5pPr marL="636588" indent="-150813"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689181" y="265823"/>
            <a:ext cx="1266823" cy="116102"/>
            <a:chOff x="226220" y="265823"/>
            <a:chExt cx="1266823" cy="116102"/>
          </a:xfrm>
        </p:grpSpPr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26220" y="265823"/>
              <a:ext cx="461962" cy="1161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33498" y="310374"/>
              <a:ext cx="759545" cy="71551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 userDrawn="1"/>
        </p:nvSpPr>
        <p:spPr>
          <a:xfrm>
            <a:off x="733425" y="6372225"/>
            <a:ext cx="2430628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Cadent Gas Ltd 2017 </a:t>
            </a:r>
          </a:p>
        </p:txBody>
      </p:sp>
    </p:spTree>
    <p:extLst>
      <p:ext uri="{BB962C8B-B14F-4D97-AF65-F5344CB8AC3E}">
        <p14:creationId xmlns:p14="http://schemas.microsoft.com/office/powerpoint/2010/main" val="3340399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633" y="1454613"/>
            <a:ext cx="5085617" cy="4083062"/>
          </a:xfrm>
        </p:spPr>
        <p:txBody>
          <a:bodyPr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689181" y="657225"/>
            <a:ext cx="3502819" cy="5715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733425" y="1031813"/>
            <a:ext cx="470208" cy="47020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02390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1480213"/>
            <a:ext cx="7730637" cy="4293043"/>
          </a:xfrm>
        </p:spPr>
        <p:txBody>
          <a:bodyPr/>
          <a:lstStyle>
            <a:lvl1pPr>
              <a:lnSpc>
                <a:spcPct val="8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9181" y="6372225"/>
            <a:ext cx="635794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64C687-E54E-4A59-A131-5441B095AAD8}" type="datetime1">
              <a:rPr lang="en-GB" smtClean="0"/>
              <a:pPr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8689181" y="265823"/>
            <a:ext cx="1266878" cy="116108"/>
            <a:chOff x="226220" y="265823"/>
            <a:chExt cx="1266878" cy="116108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26220" y="265823"/>
              <a:ext cx="460800" cy="11581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33498" y="310374"/>
              <a:ext cx="759600" cy="71557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 userDrawn="1"/>
        </p:nvSpPr>
        <p:spPr>
          <a:xfrm>
            <a:off x="733425" y="6372225"/>
            <a:ext cx="2430628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Cadent Gas Ltd 2017 </a:t>
            </a:r>
          </a:p>
        </p:txBody>
      </p:sp>
    </p:spTree>
    <p:extLst>
      <p:ext uri="{BB962C8B-B14F-4D97-AF65-F5344CB8AC3E}">
        <p14:creationId xmlns:p14="http://schemas.microsoft.com/office/powerpoint/2010/main" val="1859188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078302" y="1758464"/>
            <a:ext cx="4654061" cy="4038112"/>
          </a:xfrm>
        </p:spPr>
        <p:txBody>
          <a:bodyPr/>
          <a:lstStyle>
            <a:lvl1pPr marL="0" indent="0" algn="r">
              <a:buNone/>
              <a:defRPr sz="28700" b="1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9181" y="6372225"/>
            <a:ext cx="635794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CB4A7A-8B33-441A-97FA-9F08F8996D5D}" type="datetime1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33425" y="2148784"/>
            <a:ext cx="4323618" cy="21535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8689181" y="265823"/>
            <a:ext cx="1266878" cy="116108"/>
            <a:chOff x="226220" y="265823"/>
            <a:chExt cx="1266878" cy="116108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26220" y="265823"/>
              <a:ext cx="460800" cy="11581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33498" y="310374"/>
              <a:ext cx="759600" cy="71557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 userDrawn="1"/>
        </p:nvSpPr>
        <p:spPr>
          <a:xfrm>
            <a:off x="733425" y="6372225"/>
            <a:ext cx="2430628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Cadent Gas Ltd 2017 </a:t>
            </a:r>
          </a:p>
        </p:txBody>
      </p:sp>
    </p:spTree>
    <p:extLst>
      <p:ext uri="{BB962C8B-B14F-4D97-AF65-F5344CB8AC3E}">
        <p14:creationId xmlns:p14="http://schemas.microsoft.com/office/powerpoint/2010/main" val="2206351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6DA9-8593-4CDD-827A-0F28E96CE0AF}" type="datetime1">
              <a:rPr lang="en-GB" smtClean="0"/>
              <a:t>05/02/2018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895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3B99-1F51-443F-BEFA-8245376294C7}" type="datetime1">
              <a:rPr lang="en-GB" smtClean="0"/>
              <a:t>05/02/2018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86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955756" cy="8259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1485900"/>
            <a:ext cx="7955756" cy="4886325"/>
          </a:xfrm>
        </p:spPr>
        <p:txBody>
          <a:bodyPr/>
          <a:lstStyle>
            <a:lvl1pPr marL="342900" indent="-342900">
              <a:spcBef>
                <a:spcPts val="9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9181" y="6372225"/>
            <a:ext cx="635794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64C687-E54E-4A59-A131-5441B095AAD8}" type="datetime1">
              <a:rPr lang="en-GB" smtClean="0"/>
              <a:pPr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689181" y="265823"/>
            <a:ext cx="1266878" cy="116108"/>
            <a:chOff x="226220" y="265823"/>
            <a:chExt cx="1266878" cy="116108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26220" y="265823"/>
              <a:ext cx="460800" cy="11581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33498" y="310374"/>
              <a:ext cx="759600" cy="71557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 userDrawn="1"/>
        </p:nvSpPr>
        <p:spPr>
          <a:xfrm>
            <a:off x="733425" y="6372225"/>
            <a:ext cx="2430628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Cadent Gas Ltd 2017 </a:t>
            </a:r>
          </a:p>
        </p:txBody>
      </p:sp>
    </p:spTree>
    <p:extLst>
      <p:ext uri="{BB962C8B-B14F-4D97-AF65-F5344CB8AC3E}">
        <p14:creationId xmlns:p14="http://schemas.microsoft.com/office/powerpoint/2010/main" val="242717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4" y="2136775"/>
            <a:ext cx="5776559" cy="1258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3395400"/>
            <a:ext cx="5776558" cy="29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877175" y="657225"/>
            <a:ext cx="4314825" cy="340995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7877175" y="4067175"/>
            <a:ext cx="2514600" cy="70008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noFill/>
              </a:ln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012016" y="4767262"/>
            <a:ext cx="2541559" cy="1604963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6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48067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138100"/>
            <a:ext cx="7480678" cy="423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689181" y="659953"/>
            <a:ext cx="3502819" cy="571227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3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48067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138100"/>
            <a:ext cx="7480678" cy="423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689181" y="659953"/>
            <a:ext cx="3502819" cy="21381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686036" y="2798052"/>
            <a:ext cx="1754554" cy="59396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noFill/>
              </a:ln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8686800" y="3633826"/>
            <a:ext cx="1754188" cy="1873897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61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Imag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48067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138100"/>
            <a:ext cx="35028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689181" y="659953"/>
            <a:ext cx="3502819" cy="21381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686036" y="2798052"/>
            <a:ext cx="1754554" cy="59396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noFill/>
              </a:ln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8686800" y="3633826"/>
            <a:ext cx="1754188" cy="1830355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4711303" y="2138100"/>
            <a:ext cx="35028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98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47971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00" y="2138100"/>
            <a:ext cx="35028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689181" y="659953"/>
            <a:ext cx="3502819" cy="21381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4710341" y="2138100"/>
            <a:ext cx="35028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8689181" y="2798054"/>
            <a:ext cx="3502819" cy="21381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8686036" y="4936153"/>
            <a:ext cx="3505964" cy="59396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1854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9557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645" y="2138100"/>
            <a:ext cx="35028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4711913" y="2138100"/>
            <a:ext cx="35028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8689181" y="2138100"/>
            <a:ext cx="3201194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16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955756" cy="13255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425" y="2138100"/>
            <a:ext cx="7955756" cy="4234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9181" y="6372225"/>
            <a:ext cx="635794" cy="2730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C00EC8A3-E0A5-47ED-BC08-418C025A79A3}" type="datetime1">
              <a:rPr lang="en-GB" smtClean="0"/>
              <a:t>05/02/2018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3425" y="283369"/>
            <a:ext cx="3390901" cy="2730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799" y="6372225"/>
            <a:ext cx="535781" cy="2730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8689181" y="265823"/>
            <a:ext cx="1266823" cy="116102"/>
            <a:chOff x="226220" y="265823"/>
            <a:chExt cx="1266823" cy="116102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8"/>
            <a:stretch>
              <a:fillRect/>
            </a:stretch>
          </p:blipFill>
          <p:spPr>
            <a:xfrm>
              <a:off x="226220" y="265823"/>
              <a:ext cx="461962" cy="11610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19"/>
            <a:stretch>
              <a:fillRect/>
            </a:stretch>
          </p:blipFill>
          <p:spPr>
            <a:xfrm>
              <a:off x="733498" y="310374"/>
              <a:ext cx="759545" cy="71551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733425" y="6372225"/>
            <a:ext cx="2430628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 Cadent Gas Ltd 2017 </a:t>
            </a:r>
          </a:p>
        </p:txBody>
      </p:sp>
    </p:spTree>
    <p:extLst>
      <p:ext uri="{BB962C8B-B14F-4D97-AF65-F5344CB8AC3E}">
        <p14:creationId xmlns:p14="http://schemas.microsoft.com/office/powerpoint/2010/main" val="153727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63" r:id="rId4"/>
    <p:sldLayoutId id="2147483657" r:id="rId5"/>
    <p:sldLayoutId id="2147483660" r:id="rId6"/>
    <p:sldLayoutId id="2147483661" r:id="rId7"/>
    <p:sldLayoutId id="2147483662" r:id="rId8"/>
    <p:sldLayoutId id="2147483665" r:id="rId9"/>
    <p:sldLayoutId id="2147483667" r:id="rId10"/>
    <p:sldLayoutId id="2147483666" r:id="rId11"/>
    <p:sldLayoutId id="2147483658" r:id="rId12"/>
    <p:sldLayoutId id="2147483659" r:id="rId13"/>
    <p:sldLayoutId id="2147483651" r:id="rId14"/>
    <p:sldLayoutId id="2147483654" r:id="rId15"/>
    <p:sldLayoutId id="2147483655" r:id="rId16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 spc="-15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30188" indent="-230188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454025" indent="-200025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612775" indent="-149225" algn="l" defTabSz="914400" rtl="0" eaLnBrk="1" latinLnBrk="0" hangingPunct="1">
        <a:lnSpc>
          <a:spcPct val="90000"/>
        </a:lnSpc>
        <a:spcBef>
          <a:spcPts val="300"/>
        </a:spcBef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19150" indent="-192088" algn="l" defTabSz="9144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014" userDrawn="1">
          <p15:clr>
            <a:srgbClr val="F26B43"/>
          </p15:clr>
        </p15:guide>
        <p15:guide id="2" orient="horz" pos="1346" userDrawn="1">
          <p15:clr>
            <a:srgbClr val="F26B43"/>
          </p15:clr>
        </p15:guide>
        <p15:guide id="3" pos="462" userDrawn="1">
          <p15:clr>
            <a:srgbClr val="F26B43"/>
          </p15:clr>
        </p15:guide>
        <p15:guide id="4" pos="7490" userDrawn="1">
          <p15:clr>
            <a:srgbClr val="F26B43"/>
          </p15:clr>
        </p15:guide>
        <p15:guide id="5" orient="horz" pos="41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gasgovernance.co.uk/0630/260118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044745" y="321975"/>
            <a:ext cx="4845630" cy="2811650"/>
          </a:xfrm>
        </p:spPr>
        <p:txBody>
          <a:bodyPr/>
          <a:lstStyle/>
          <a:p>
            <a:r>
              <a:rPr lang="en-GB" dirty="0"/>
              <a:t>Key Messages from 0630R – Review of the consequential changes required in UNC as a result of the Ofgem Switching Programme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069013" y="3430895"/>
            <a:ext cx="4821361" cy="741861"/>
          </a:xfrm>
        </p:spPr>
        <p:txBody>
          <a:bodyPr/>
          <a:lstStyle/>
          <a:p>
            <a:r>
              <a:rPr lang="en-GB" b="1" dirty="0"/>
              <a:t>Chris Warner</a:t>
            </a:r>
            <a:endParaRPr lang="en-GB" dirty="0"/>
          </a:p>
          <a:p>
            <a:r>
              <a:rPr lang="en-GB" dirty="0"/>
              <a:t>5th February 2018</a:t>
            </a:r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3" b="11723"/>
          <a:stretch/>
        </p:blipFill>
        <p:spPr/>
      </p:pic>
      <p:pic>
        <p:nvPicPr>
          <p:cNvPr id="12" name="Picture Placeholder 11"/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" b="1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6477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</a:t>
            </a:r>
            <a:r>
              <a:rPr lang="en-GB" dirty="0">
                <a:solidFill>
                  <a:schemeClr val="bg2"/>
                </a:solidFill>
              </a:rPr>
              <a:t>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1210812"/>
            <a:ext cx="7480678" cy="4234125"/>
          </a:xfrm>
        </p:spPr>
        <p:txBody>
          <a:bodyPr/>
          <a:lstStyle/>
          <a:p>
            <a:pPr>
              <a:buFontTx/>
              <a:buChar char="-"/>
            </a:pPr>
            <a:r>
              <a:rPr lang="en-GB" dirty="0"/>
              <a:t>0630R considered the differences between the level 1, level 2 and level 3 changes:</a:t>
            </a:r>
          </a:p>
          <a:p>
            <a:pPr lvl="1">
              <a:buFontTx/>
              <a:buChar char="-"/>
            </a:pPr>
            <a:r>
              <a:rPr lang="en-GB" dirty="0"/>
              <a:t>Level 1 – core changes - delivery of CSS</a:t>
            </a:r>
          </a:p>
          <a:p>
            <a:pPr lvl="1">
              <a:buFontTx/>
              <a:buChar char="-"/>
            </a:pPr>
            <a:r>
              <a:rPr lang="en-GB" dirty="0"/>
              <a:t>Level 2 – consequential changes - change “prescribed” by the CSS</a:t>
            </a:r>
          </a:p>
          <a:p>
            <a:pPr lvl="1">
              <a:buFontTx/>
              <a:buChar char="-"/>
            </a:pPr>
            <a:r>
              <a:rPr lang="en-GB" dirty="0"/>
              <a:t>Level 3 – sustaining changes - change “initiated” by the CSS – focus of 0630R</a:t>
            </a:r>
          </a:p>
          <a:p>
            <a:pPr>
              <a:buFontTx/>
              <a:buChar char="-"/>
            </a:pPr>
            <a:r>
              <a:rPr lang="en-GB" dirty="0"/>
              <a:t>The 15 topic areas of the Business Requirements Document (BRD) were reviewed and all changes assessed as Level 1, 2 or 3. The document is available here: </a:t>
            </a:r>
            <a:r>
              <a:rPr lang="en-GB" dirty="0">
                <a:hlinkClick r:id="rId2"/>
              </a:rPr>
              <a:t>https://www.gasgovernance.co.uk/0630/260118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Level 3 topics are being considered within 0630R</a:t>
            </a:r>
          </a:p>
          <a:p>
            <a:pPr>
              <a:buFontTx/>
              <a:buChar char="-"/>
            </a:pPr>
            <a:r>
              <a:rPr lang="en-GB" dirty="0"/>
              <a:t>The next meeting is scheduled for 21</a:t>
            </a:r>
            <a:r>
              <a:rPr lang="en-GB" baseline="30000" dirty="0"/>
              <a:t>st</a:t>
            </a:r>
            <a:r>
              <a:rPr lang="en-GB" dirty="0"/>
              <a:t> February where Topic Area </a:t>
            </a:r>
            <a:r>
              <a:rPr lang="en-GB" i="1" dirty="0"/>
              <a:t>3.5 Change of Shipper required information</a:t>
            </a:r>
            <a:r>
              <a:rPr lang="en-GB" dirty="0"/>
              <a:t> will be discussed and developed. This topic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will consider Shipper requirements regarding how the Supply Point on UK Link can be established with the required settlement data in line with a switch event on the Central Switching System.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pPr/>
              <a:t>05/02/2018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8" b="51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81102627"/>
      </p:ext>
    </p:extLst>
  </p:cSld>
  <p:clrMapOvr>
    <a:masterClrMapping/>
  </p:clrMapOvr>
</p:sld>
</file>

<file path=ppt/theme/theme1.xml><?xml version="1.0" encoding="utf-8"?>
<a:theme xmlns:a="http://schemas.openxmlformats.org/drawingml/2006/main" name="0630R_Update_Cadent">
  <a:themeElements>
    <a:clrScheme name="Cadent">
      <a:dk1>
        <a:sysClr val="windowText" lastClr="000000"/>
      </a:dk1>
      <a:lt1>
        <a:sysClr val="window" lastClr="FFFFFF"/>
      </a:lt1>
      <a:dk2>
        <a:srgbClr val="373A36"/>
      </a:dk2>
      <a:lt2>
        <a:srgbClr val="FA4616"/>
      </a:lt2>
      <a:accent1>
        <a:srgbClr val="00426A"/>
      </a:accent1>
      <a:accent2>
        <a:srgbClr val="69B3E7"/>
      </a:accent2>
      <a:accent3>
        <a:srgbClr val="004C45"/>
      </a:accent3>
      <a:accent4>
        <a:srgbClr val="A0DAB3"/>
      </a:accent4>
      <a:accent5>
        <a:srgbClr val="41273B"/>
      </a:accent5>
      <a:accent6>
        <a:srgbClr val="FDDA2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>
            <a:ln>
              <a:noFill/>
            </a:ln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adent_PowerPoint_Template_v5.potx" id="{0B5684BD-3BBA-49BC-BD31-814385A24CBC}" vid="{D6CB0727-51DA-4590-BB36-4BADA3E55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0630R_Update_Cadent</Template>
  <TotalTime>26</TotalTime>
  <Words>194</Words>
  <Application>Microsoft Macintosh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0630R_Update_Cadent</vt:lpstr>
      <vt:lpstr>Key Messages from 0630R – Review of the consequential changes required in UNC as a result of the Ofgem Switching Programme</vt:lpstr>
      <vt:lpstr>Key Messages</vt:lpstr>
    </vt:vector>
  </TitlesOfParts>
  <Company>National Grid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0630R – Review of the consequential changes required in UNC as a result of the Ofgem Switching Programme</dc:title>
  <dc:creator>National Grid</dc:creator>
  <cp:lastModifiedBy>Kully Jones</cp:lastModifiedBy>
  <cp:revision>4</cp:revision>
  <dcterms:created xsi:type="dcterms:W3CDTF">2017-12-20T09:09:22Z</dcterms:created>
  <dcterms:modified xsi:type="dcterms:W3CDTF">2018-02-05T11:12:56Z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-75894572</vt:i4>
  </property>
  <property fmtid="{D5CDD505-2E9C-101B-9397-08002B2CF9AE}" pid="3" name="_NewReviewCycle">
    <vt:lpwstr/>
  </property>
  <property fmtid="{D5CDD505-2E9C-101B-9397-08002B2CF9AE}" pid="4" name="_EmailSubject">
    <vt:lpwstr>Request 0630R - update slides for UNC Modification Panel (15/2) and DSC Change Committee (7/2) </vt:lpwstr>
  </property>
  <property fmtid="{D5CDD505-2E9C-101B-9397-08002B2CF9AE}" pid="5" name="_AuthorEmail">
    <vt:lpwstr>Chris.Warner@cadentgas.com</vt:lpwstr>
  </property>
  <property fmtid="{D5CDD505-2E9C-101B-9397-08002B2CF9AE}" pid="6" name="_AuthorEmailDisplayName">
    <vt:lpwstr>Warner, Christopher</vt:lpwstr>
  </property>
  <property fmtid="{D5CDD505-2E9C-101B-9397-08002B2CF9AE}" pid="7" name="_PreviousAdHocReviewCycleID">
    <vt:i4>1492715248</vt:i4>
  </property>
</Properties>
</file>