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Lst>
  <p:handoutMasterIdLst>
    <p:handoutMasterId r:id="rId22"/>
  </p:handoutMasterIdLst>
  <p:sldIdLst>
    <p:sldId id="279" r:id="rId5"/>
    <p:sldId id="282" r:id="rId6"/>
    <p:sldId id="283" r:id="rId7"/>
    <p:sldId id="278" r:id="rId8"/>
    <p:sldId id="284" r:id="rId9"/>
    <p:sldId id="285" r:id="rId10"/>
    <p:sldId id="286" r:id="rId11"/>
    <p:sldId id="287" r:id="rId12"/>
    <p:sldId id="296" r:id="rId13"/>
    <p:sldId id="288" r:id="rId14"/>
    <p:sldId id="289" r:id="rId15"/>
    <p:sldId id="295" r:id="rId16"/>
    <p:sldId id="294" r:id="rId17"/>
    <p:sldId id="292" r:id="rId18"/>
    <p:sldId id="290" r:id="rId19"/>
    <p:sldId id="293" r:id="rId20"/>
    <p:sldId id="297" r:id="rId21"/>
  </p:sldIdLst>
  <p:sldSz cx="9144000" cy="6858000" type="screen4x3"/>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232A"/>
    <a:srgbClr val="1D3E61"/>
    <a:srgbClr val="68AEE0"/>
    <a:srgbClr val="3E5AA8"/>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60"/>
  </p:normalViewPr>
  <p:slideViewPr>
    <p:cSldViewPr snapToObjects="1">
      <p:cViewPr varScale="1">
        <p:scale>
          <a:sx n="96" d="100"/>
          <a:sy n="96" d="100"/>
        </p:scale>
        <p:origin x="154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59" d="100"/>
          <a:sy n="59" d="100"/>
        </p:scale>
        <p:origin x="-165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13/02/2018</a:t>
            </a:fld>
            <a:endParaRPr lang="en-GB"/>
          </a:p>
        </p:txBody>
      </p:sp>
      <p:sp>
        <p:nvSpPr>
          <p:cNvPr id="65540"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2"/>
            <a:ext cx="7772400" cy="893763"/>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3356992"/>
            <a:ext cx="6400800" cy="792163"/>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1"/>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908051"/>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6308726"/>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ofgem.gov.uk/system/files/docs/2017/10/d-4.1.6_e2e_operational_choreography_v3.0_daft_final.pdf"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685800" y="1052736"/>
            <a:ext cx="7772400" cy="2019300"/>
          </a:xfrm>
        </p:spPr>
        <p:txBody>
          <a:bodyPr/>
          <a:lstStyle/>
          <a:p>
            <a:pPr eaLnBrk="1" hangingPunct="1"/>
            <a:r>
              <a:rPr lang="en-GB" dirty="0">
                <a:solidFill>
                  <a:srgbClr val="3E5AA8"/>
                </a:solidFill>
              </a:rPr>
              <a:t>0630R Review Group meeting </a:t>
            </a:r>
            <a:br>
              <a:rPr lang="en-GB" dirty="0">
                <a:solidFill>
                  <a:srgbClr val="3E5AA8"/>
                </a:solidFill>
              </a:rPr>
            </a:br>
            <a:r>
              <a:rPr lang="en-GB" dirty="0">
                <a:solidFill>
                  <a:srgbClr val="3E5AA8"/>
                </a:solidFill>
              </a:rPr>
              <a:t>21 February 2018</a:t>
            </a:r>
            <a:br>
              <a:rPr lang="en-GB" dirty="0">
                <a:solidFill>
                  <a:schemeClr val="hlink"/>
                </a:solidFill>
              </a:rPr>
            </a:br>
            <a:br>
              <a:rPr lang="en-GB" dirty="0">
                <a:solidFill>
                  <a:schemeClr val="hlink"/>
                </a:solidFill>
              </a:rPr>
            </a:br>
            <a:r>
              <a:rPr lang="en-GB" dirty="0"/>
              <a:t>Settlement Data topic</a:t>
            </a:r>
          </a:p>
        </p:txBody>
      </p:sp>
      <p:sp>
        <p:nvSpPr>
          <p:cNvPr id="4" name="TextBox 3"/>
          <p:cNvSpPr txBox="1"/>
          <p:nvPr/>
        </p:nvSpPr>
        <p:spPr>
          <a:xfrm>
            <a:off x="321296" y="4797152"/>
            <a:ext cx="8136904" cy="1200329"/>
          </a:xfrm>
          <a:prstGeom prst="rect">
            <a:avLst/>
          </a:prstGeom>
          <a:noFill/>
        </p:spPr>
        <p:txBody>
          <a:bodyPr wrap="square" rtlCol="0">
            <a:spAutoFit/>
          </a:bodyPr>
          <a:lstStyle/>
          <a:p>
            <a:r>
              <a:rPr lang="en-GB" dirty="0"/>
              <a:t>Disclaimer – the information provided on the Central Switching System (CSS) processes is an extract for the purpose of providing background to the 0630R topics under discussion today. The information does not represent the full extent of the CSS processes / business rules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425" y="231552"/>
            <a:ext cx="8688388" cy="965200"/>
          </a:xfrm>
        </p:spPr>
        <p:txBody>
          <a:bodyPr/>
          <a:lstStyle/>
          <a:p>
            <a:r>
              <a:rPr lang="en-GB" sz="2400" dirty="0"/>
              <a:t>Data items provided in UK Link change of Shipper / registration event to establish settlement criteria</a:t>
            </a:r>
            <a:br>
              <a:rPr lang="en-GB" sz="2400" dirty="0"/>
            </a:br>
            <a:r>
              <a:rPr lang="en-GB" sz="1800" dirty="0"/>
              <a:t>- Grey shading indicates not provided by CSS </a:t>
            </a:r>
            <a:br>
              <a:rPr lang="en-GB" sz="2400" dirty="0"/>
            </a:br>
            <a:endParaRPr lang="en-GB" sz="2400" dirty="0"/>
          </a:p>
        </p:txBody>
      </p:sp>
      <p:sp>
        <p:nvSpPr>
          <p:cNvPr id="4" name="Rectangle 3"/>
          <p:cNvSpPr/>
          <p:nvPr/>
        </p:nvSpPr>
        <p:spPr>
          <a:xfrm>
            <a:off x="971600" y="1916832"/>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MPRN</a:t>
            </a:r>
          </a:p>
        </p:txBody>
      </p:sp>
      <p:sp>
        <p:nvSpPr>
          <p:cNvPr id="5" name="Rectangle 4"/>
          <p:cNvSpPr/>
          <p:nvPr/>
        </p:nvSpPr>
        <p:spPr>
          <a:xfrm>
            <a:off x="971600" y="2348880"/>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Shipper Id</a:t>
            </a:r>
          </a:p>
        </p:txBody>
      </p:sp>
      <p:sp>
        <p:nvSpPr>
          <p:cNvPr id="6" name="Rectangle 5"/>
          <p:cNvSpPr/>
          <p:nvPr/>
        </p:nvSpPr>
        <p:spPr>
          <a:xfrm>
            <a:off x="971600" y="3213720"/>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Switch Effective Date</a:t>
            </a:r>
          </a:p>
        </p:txBody>
      </p:sp>
      <p:sp>
        <p:nvSpPr>
          <p:cNvPr id="7" name="Rectangle 6"/>
          <p:cNvSpPr/>
          <p:nvPr/>
        </p:nvSpPr>
        <p:spPr>
          <a:xfrm>
            <a:off x="971600" y="3645768"/>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Market Sector Code</a:t>
            </a:r>
          </a:p>
        </p:txBody>
      </p:sp>
      <p:sp>
        <p:nvSpPr>
          <p:cNvPr id="8" name="Rectangle 7"/>
          <p:cNvSpPr/>
          <p:nvPr/>
        </p:nvSpPr>
        <p:spPr>
          <a:xfrm>
            <a:off x="971600" y="4077816"/>
            <a:ext cx="3024336" cy="43204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Class 4</a:t>
            </a:r>
          </a:p>
        </p:txBody>
      </p:sp>
      <p:sp>
        <p:nvSpPr>
          <p:cNvPr id="9" name="Rectangle 8"/>
          <p:cNvSpPr/>
          <p:nvPr/>
        </p:nvSpPr>
        <p:spPr>
          <a:xfrm>
            <a:off x="971600" y="4509864"/>
            <a:ext cx="3024336" cy="43204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Meter reading frequency</a:t>
            </a:r>
          </a:p>
        </p:txBody>
      </p:sp>
      <p:sp>
        <p:nvSpPr>
          <p:cNvPr id="11" name="Rectangle 10"/>
          <p:cNvSpPr/>
          <p:nvPr/>
        </p:nvSpPr>
        <p:spPr>
          <a:xfrm>
            <a:off x="971600" y="1484784"/>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Class 4</a:t>
            </a:r>
          </a:p>
        </p:txBody>
      </p:sp>
      <p:sp>
        <p:nvSpPr>
          <p:cNvPr id="12" name="Rectangle 11"/>
          <p:cNvSpPr/>
          <p:nvPr/>
        </p:nvSpPr>
        <p:spPr>
          <a:xfrm>
            <a:off x="4644008" y="1484784"/>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Class 3 </a:t>
            </a:r>
          </a:p>
        </p:txBody>
      </p:sp>
      <p:sp>
        <p:nvSpPr>
          <p:cNvPr id="13" name="Rectangle 12"/>
          <p:cNvSpPr/>
          <p:nvPr/>
        </p:nvSpPr>
        <p:spPr>
          <a:xfrm>
            <a:off x="4644008" y="1916832"/>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MPRN</a:t>
            </a:r>
          </a:p>
        </p:txBody>
      </p:sp>
      <p:sp>
        <p:nvSpPr>
          <p:cNvPr id="14" name="Rectangle 13"/>
          <p:cNvSpPr/>
          <p:nvPr/>
        </p:nvSpPr>
        <p:spPr>
          <a:xfrm>
            <a:off x="4644008" y="2348880"/>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Shipper Id</a:t>
            </a:r>
          </a:p>
        </p:txBody>
      </p:sp>
      <p:sp>
        <p:nvSpPr>
          <p:cNvPr id="15" name="Rectangle 14"/>
          <p:cNvSpPr/>
          <p:nvPr/>
        </p:nvSpPr>
        <p:spPr>
          <a:xfrm>
            <a:off x="4644008" y="3213720"/>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Switch Effective Date</a:t>
            </a:r>
          </a:p>
        </p:txBody>
      </p:sp>
      <p:sp>
        <p:nvSpPr>
          <p:cNvPr id="16" name="Rectangle 15"/>
          <p:cNvSpPr/>
          <p:nvPr/>
        </p:nvSpPr>
        <p:spPr>
          <a:xfrm>
            <a:off x="4644008" y="3645768"/>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Market Sector Code</a:t>
            </a:r>
          </a:p>
        </p:txBody>
      </p:sp>
      <p:sp>
        <p:nvSpPr>
          <p:cNvPr id="17" name="Rectangle 16"/>
          <p:cNvSpPr/>
          <p:nvPr/>
        </p:nvSpPr>
        <p:spPr>
          <a:xfrm>
            <a:off x="4644008" y="4077816"/>
            <a:ext cx="3024336" cy="43204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Class 3</a:t>
            </a:r>
          </a:p>
        </p:txBody>
      </p:sp>
      <p:sp>
        <p:nvSpPr>
          <p:cNvPr id="18" name="Rectangle 17"/>
          <p:cNvSpPr/>
          <p:nvPr/>
        </p:nvSpPr>
        <p:spPr>
          <a:xfrm>
            <a:off x="4644008" y="4509864"/>
            <a:ext cx="3024336" cy="43204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Read submission frequency</a:t>
            </a:r>
          </a:p>
        </p:txBody>
      </p:sp>
      <p:sp>
        <p:nvSpPr>
          <p:cNvPr id="20" name="Rectangle 19"/>
          <p:cNvSpPr/>
          <p:nvPr/>
        </p:nvSpPr>
        <p:spPr>
          <a:xfrm>
            <a:off x="971600" y="2780928"/>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Supplier Id</a:t>
            </a:r>
          </a:p>
        </p:txBody>
      </p:sp>
      <p:sp>
        <p:nvSpPr>
          <p:cNvPr id="21" name="Rectangle 20"/>
          <p:cNvSpPr/>
          <p:nvPr/>
        </p:nvSpPr>
        <p:spPr>
          <a:xfrm>
            <a:off x="4644008" y="2780928"/>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Supplier Id</a:t>
            </a:r>
          </a:p>
        </p:txBody>
      </p:sp>
      <p:sp>
        <p:nvSpPr>
          <p:cNvPr id="40" name="Rectangle 39"/>
          <p:cNvSpPr/>
          <p:nvPr/>
        </p:nvSpPr>
        <p:spPr>
          <a:xfrm>
            <a:off x="971600" y="4941168"/>
            <a:ext cx="3024336" cy="43204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Customer / supply point data e.g. emergency contact details</a:t>
            </a:r>
          </a:p>
        </p:txBody>
      </p:sp>
      <p:sp>
        <p:nvSpPr>
          <p:cNvPr id="41" name="Rectangle 40"/>
          <p:cNvSpPr/>
          <p:nvPr/>
        </p:nvSpPr>
        <p:spPr>
          <a:xfrm>
            <a:off x="4644008" y="4941168"/>
            <a:ext cx="3024336" cy="43204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Customer / supply point data e.g. emergency contact details</a:t>
            </a:r>
          </a:p>
        </p:txBody>
      </p:sp>
    </p:spTree>
    <p:extLst>
      <p:ext uri="{BB962C8B-B14F-4D97-AF65-F5344CB8AC3E}">
        <p14:creationId xmlns:p14="http://schemas.microsoft.com/office/powerpoint/2010/main" val="563470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5425" y="231552"/>
            <a:ext cx="8688388" cy="965200"/>
          </a:xfrm>
        </p:spPr>
        <p:txBody>
          <a:bodyPr/>
          <a:lstStyle/>
          <a:p>
            <a:r>
              <a:rPr lang="en-GB" sz="2400" dirty="0"/>
              <a:t>Data items provided in UK Link change of Shipper / registration event to establish settlement criteria</a:t>
            </a:r>
            <a:br>
              <a:rPr lang="en-GB" sz="2400" dirty="0"/>
            </a:br>
            <a:r>
              <a:rPr lang="en-GB" sz="1800" dirty="0"/>
              <a:t>- Grey shading indicates not provided by CSS </a:t>
            </a:r>
            <a:br>
              <a:rPr lang="en-GB" sz="2400" dirty="0"/>
            </a:br>
            <a:endParaRPr lang="en-GB" sz="2400" dirty="0"/>
          </a:p>
        </p:txBody>
      </p:sp>
      <p:sp>
        <p:nvSpPr>
          <p:cNvPr id="5" name="Rectangle 4"/>
          <p:cNvSpPr/>
          <p:nvPr/>
        </p:nvSpPr>
        <p:spPr>
          <a:xfrm>
            <a:off x="971600" y="1628800"/>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MPRN</a:t>
            </a:r>
          </a:p>
        </p:txBody>
      </p:sp>
      <p:sp>
        <p:nvSpPr>
          <p:cNvPr id="6" name="Rectangle 5"/>
          <p:cNvSpPr/>
          <p:nvPr/>
        </p:nvSpPr>
        <p:spPr>
          <a:xfrm>
            <a:off x="971600" y="2060848"/>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Shipper Id</a:t>
            </a:r>
          </a:p>
        </p:txBody>
      </p:sp>
      <p:sp>
        <p:nvSpPr>
          <p:cNvPr id="7" name="Rectangle 6"/>
          <p:cNvSpPr/>
          <p:nvPr/>
        </p:nvSpPr>
        <p:spPr>
          <a:xfrm>
            <a:off x="971600" y="2924944"/>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Switch Effective Date</a:t>
            </a:r>
          </a:p>
        </p:txBody>
      </p:sp>
      <p:sp>
        <p:nvSpPr>
          <p:cNvPr id="8" name="Rectangle 7"/>
          <p:cNvSpPr/>
          <p:nvPr/>
        </p:nvSpPr>
        <p:spPr>
          <a:xfrm>
            <a:off x="971600" y="3356992"/>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Market Sector Code</a:t>
            </a:r>
          </a:p>
        </p:txBody>
      </p:sp>
      <p:sp>
        <p:nvSpPr>
          <p:cNvPr id="9" name="Rectangle 8"/>
          <p:cNvSpPr/>
          <p:nvPr/>
        </p:nvSpPr>
        <p:spPr>
          <a:xfrm>
            <a:off x="971600" y="3789040"/>
            <a:ext cx="3024336" cy="43204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Class 2</a:t>
            </a:r>
          </a:p>
        </p:txBody>
      </p:sp>
      <p:sp>
        <p:nvSpPr>
          <p:cNvPr id="10" name="Rectangle 9"/>
          <p:cNvSpPr/>
          <p:nvPr/>
        </p:nvSpPr>
        <p:spPr>
          <a:xfrm>
            <a:off x="971600" y="4221088"/>
            <a:ext cx="3024336" cy="43204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Meter reading frequency</a:t>
            </a:r>
          </a:p>
        </p:txBody>
      </p:sp>
      <p:sp>
        <p:nvSpPr>
          <p:cNvPr id="11" name="Rectangle 10"/>
          <p:cNvSpPr/>
          <p:nvPr/>
        </p:nvSpPr>
        <p:spPr>
          <a:xfrm>
            <a:off x="971600" y="4653136"/>
            <a:ext cx="3024336" cy="43204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SOQ</a:t>
            </a:r>
          </a:p>
        </p:txBody>
      </p:sp>
      <p:sp>
        <p:nvSpPr>
          <p:cNvPr id="12" name="Rectangle 11"/>
          <p:cNvSpPr/>
          <p:nvPr/>
        </p:nvSpPr>
        <p:spPr>
          <a:xfrm>
            <a:off x="971600" y="1196752"/>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Class 2</a:t>
            </a:r>
          </a:p>
        </p:txBody>
      </p:sp>
      <p:sp>
        <p:nvSpPr>
          <p:cNvPr id="13" name="Rectangle 12"/>
          <p:cNvSpPr/>
          <p:nvPr/>
        </p:nvSpPr>
        <p:spPr>
          <a:xfrm>
            <a:off x="4644008" y="1196752"/>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Class 1 </a:t>
            </a:r>
          </a:p>
        </p:txBody>
      </p:sp>
      <p:sp>
        <p:nvSpPr>
          <p:cNvPr id="14" name="Rectangle 13"/>
          <p:cNvSpPr/>
          <p:nvPr/>
        </p:nvSpPr>
        <p:spPr>
          <a:xfrm>
            <a:off x="4644008" y="1628800"/>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MPRN</a:t>
            </a:r>
          </a:p>
        </p:txBody>
      </p:sp>
      <p:sp>
        <p:nvSpPr>
          <p:cNvPr id="15" name="Rectangle 14"/>
          <p:cNvSpPr/>
          <p:nvPr/>
        </p:nvSpPr>
        <p:spPr>
          <a:xfrm>
            <a:off x="4644008" y="2060848"/>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Shipper Id</a:t>
            </a:r>
          </a:p>
        </p:txBody>
      </p:sp>
      <p:sp>
        <p:nvSpPr>
          <p:cNvPr id="16" name="Rectangle 15"/>
          <p:cNvSpPr/>
          <p:nvPr/>
        </p:nvSpPr>
        <p:spPr>
          <a:xfrm>
            <a:off x="4644008" y="2924944"/>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Switch Effective Date</a:t>
            </a:r>
          </a:p>
        </p:txBody>
      </p:sp>
      <p:sp>
        <p:nvSpPr>
          <p:cNvPr id="17" name="Rectangle 16"/>
          <p:cNvSpPr/>
          <p:nvPr/>
        </p:nvSpPr>
        <p:spPr>
          <a:xfrm>
            <a:off x="4644008" y="3356992"/>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Market Sector Code</a:t>
            </a:r>
          </a:p>
        </p:txBody>
      </p:sp>
      <p:sp>
        <p:nvSpPr>
          <p:cNvPr id="18" name="Rectangle 17"/>
          <p:cNvSpPr/>
          <p:nvPr/>
        </p:nvSpPr>
        <p:spPr>
          <a:xfrm>
            <a:off x="4644008" y="3789040"/>
            <a:ext cx="3024336" cy="43204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Class 1</a:t>
            </a:r>
          </a:p>
        </p:txBody>
      </p:sp>
      <p:sp>
        <p:nvSpPr>
          <p:cNvPr id="19" name="Rectangle 18"/>
          <p:cNvSpPr/>
          <p:nvPr/>
        </p:nvSpPr>
        <p:spPr>
          <a:xfrm>
            <a:off x="4644008" y="4221088"/>
            <a:ext cx="3024336" cy="43204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Read submission frequency</a:t>
            </a:r>
          </a:p>
        </p:txBody>
      </p:sp>
      <p:sp>
        <p:nvSpPr>
          <p:cNvPr id="20" name="Rectangle 19"/>
          <p:cNvSpPr/>
          <p:nvPr/>
        </p:nvSpPr>
        <p:spPr>
          <a:xfrm>
            <a:off x="4644008" y="4653136"/>
            <a:ext cx="3024336" cy="43204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SOQ</a:t>
            </a:r>
          </a:p>
        </p:txBody>
      </p:sp>
      <p:sp>
        <p:nvSpPr>
          <p:cNvPr id="21" name="Rectangle 20"/>
          <p:cNvSpPr/>
          <p:nvPr/>
        </p:nvSpPr>
        <p:spPr>
          <a:xfrm>
            <a:off x="971600" y="5084440"/>
            <a:ext cx="3024336" cy="43204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SHQ</a:t>
            </a:r>
          </a:p>
        </p:txBody>
      </p:sp>
      <p:sp>
        <p:nvSpPr>
          <p:cNvPr id="22" name="Rectangle 21"/>
          <p:cNvSpPr/>
          <p:nvPr/>
        </p:nvSpPr>
        <p:spPr>
          <a:xfrm>
            <a:off x="4644008" y="5084440"/>
            <a:ext cx="3024336" cy="43204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SHQ</a:t>
            </a:r>
          </a:p>
        </p:txBody>
      </p:sp>
      <p:sp>
        <p:nvSpPr>
          <p:cNvPr id="23" name="Rectangle 22"/>
          <p:cNvSpPr/>
          <p:nvPr/>
        </p:nvSpPr>
        <p:spPr>
          <a:xfrm>
            <a:off x="971600" y="5517232"/>
            <a:ext cx="3024336" cy="43204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Customer / supply point data e.g. emergency contact details</a:t>
            </a:r>
          </a:p>
        </p:txBody>
      </p:sp>
      <p:sp>
        <p:nvSpPr>
          <p:cNvPr id="25" name="Rectangle 24"/>
          <p:cNvSpPr/>
          <p:nvPr/>
        </p:nvSpPr>
        <p:spPr>
          <a:xfrm>
            <a:off x="4644008" y="2492896"/>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Supplier Id</a:t>
            </a:r>
          </a:p>
        </p:txBody>
      </p:sp>
      <p:sp>
        <p:nvSpPr>
          <p:cNvPr id="26" name="Rectangle 25"/>
          <p:cNvSpPr/>
          <p:nvPr/>
        </p:nvSpPr>
        <p:spPr>
          <a:xfrm>
            <a:off x="971600" y="2492896"/>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Supplier Id</a:t>
            </a:r>
          </a:p>
        </p:txBody>
      </p:sp>
      <p:sp>
        <p:nvSpPr>
          <p:cNvPr id="27" name="Rectangle 26"/>
          <p:cNvSpPr/>
          <p:nvPr/>
        </p:nvSpPr>
        <p:spPr>
          <a:xfrm>
            <a:off x="4644008" y="5517232"/>
            <a:ext cx="3024336" cy="43204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Customer / supply point data e.g. emergency contact details</a:t>
            </a:r>
          </a:p>
        </p:txBody>
      </p:sp>
    </p:spTree>
    <p:extLst>
      <p:ext uri="{BB962C8B-B14F-4D97-AF65-F5344CB8AC3E}">
        <p14:creationId xmlns:p14="http://schemas.microsoft.com/office/powerpoint/2010/main" val="3055725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GB" dirty="0"/>
              <a:t>Discuss…………….</a:t>
            </a:r>
          </a:p>
        </p:txBody>
      </p:sp>
      <p:sp>
        <p:nvSpPr>
          <p:cNvPr id="3" name="Subtitle 2"/>
          <p:cNvSpPr>
            <a:spLocks noGrp="1"/>
          </p:cNvSpPr>
          <p:nvPr>
            <p:ph type="subTitle" sz="quarter" idx="1"/>
          </p:nvPr>
        </p:nvSpPr>
        <p:spPr/>
        <p:txBody>
          <a:bodyPr/>
          <a:lstStyle/>
          <a:p>
            <a:r>
              <a:rPr lang="en-GB" dirty="0"/>
              <a:t>Solution options:</a:t>
            </a:r>
          </a:p>
          <a:p>
            <a:pPr marL="342900" indent="-342900">
              <a:buFontTx/>
              <a:buChar char="-"/>
            </a:pPr>
            <a:r>
              <a:rPr lang="en-GB" dirty="0"/>
              <a:t>“shell” record</a:t>
            </a:r>
          </a:p>
          <a:p>
            <a:pPr marL="342900" indent="-342900">
              <a:buFontTx/>
              <a:buChar char="-"/>
            </a:pPr>
            <a:r>
              <a:rPr lang="en-GB" dirty="0"/>
              <a:t>Default rules</a:t>
            </a:r>
          </a:p>
          <a:p>
            <a:pPr marL="342900" indent="-342900">
              <a:buFontTx/>
              <a:buChar char="-"/>
            </a:pPr>
            <a:r>
              <a:rPr lang="en-GB" dirty="0"/>
              <a:t>others</a:t>
            </a:r>
          </a:p>
          <a:p>
            <a:pPr marL="342900" indent="-342900">
              <a:buFontTx/>
              <a:buChar char="-"/>
            </a:pPr>
            <a:endParaRPr lang="en-GB" dirty="0"/>
          </a:p>
        </p:txBody>
      </p:sp>
    </p:spTree>
    <p:extLst>
      <p:ext uri="{BB962C8B-B14F-4D97-AF65-F5344CB8AC3E}">
        <p14:creationId xmlns:p14="http://schemas.microsoft.com/office/powerpoint/2010/main" val="1091282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GB" dirty="0"/>
              <a:t>Isolation and withdrawal discussion topic</a:t>
            </a:r>
          </a:p>
        </p:txBody>
      </p:sp>
    </p:spTree>
    <p:extLst>
      <p:ext uri="{BB962C8B-B14F-4D97-AF65-F5344CB8AC3E}">
        <p14:creationId xmlns:p14="http://schemas.microsoft.com/office/powerpoint/2010/main" val="4256990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t>Discussion topic Isolation and withdrawal – UNC rules</a:t>
            </a:r>
          </a:p>
        </p:txBody>
      </p:sp>
      <p:sp>
        <p:nvSpPr>
          <p:cNvPr id="3" name="Content Placeholder 2"/>
          <p:cNvSpPr>
            <a:spLocks noGrp="1"/>
          </p:cNvSpPr>
          <p:nvPr>
            <p:ph idx="1"/>
          </p:nvPr>
        </p:nvSpPr>
        <p:spPr/>
        <p:txBody>
          <a:bodyPr/>
          <a:lstStyle/>
          <a:p>
            <a:r>
              <a:rPr lang="en-GB" dirty="0"/>
              <a:t>The table on the following slide sets out the rules to be met in order for the Registered User to withdraw from a Supply Point.</a:t>
            </a:r>
          </a:p>
          <a:p>
            <a:r>
              <a:rPr lang="en-GB" dirty="0"/>
              <a:t>With the implementation of the CSS rules need to be established to ensure that Supplier registration / withdrawal to a RMP and Shipper registration / withdrawal to a Supply Point are consistent e.g. it cannot be the case that a Shipper is registered to a Supply Point without a Supplier being registered to a RMP – so a Supplier cannot withdraw from a RMP without the rules in the UNC being met.</a:t>
            </a:r>
          </a:p>
          <a:p>
            <a:pPr marL="0" indent="0">
              <a:buNone/>
            </a:pPr>
            <a:endParaRPr lang="en-GB" dirty="0"/>
          </a:p>
        </p:txBody>
      </p:sp>
    </p:spTree>
    <p:extLst>
      <p:ext uri="{BB962C8B-B14F-4D97-AF65-F5344CB8AC3E}">
        <p14:creationId xmlns:p14="http://schemas.microsoft.com/office/powerpoint/2010/main" val="129190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t>Discussion topic Isolation and withdrawal – UNC rules</a:t>
            </a:r>
          </a:p>
        </p:txBody>
      </p:sp>
      <p:graphicFrame>
        <p:nvGraphicFramePr>
          <p:cNvPr id="4" name="Table 3"/>
          <p:cNvGraphicFramePr>
            <a:graphicFrameLocks noGrp="1"/>
          </p:cNvGraphicFramePr>
          <p:nvPr>
            <p:extLst>
              <p:ext uri="{D42A27DB-BD31-4B8C-83A1-F6EECF244321}">
                <p14:modId xmlns:p14="http://schemas.microsoft.com/office/powerpoint/2010/main" val="4206211890"/>
              </p:ext>
            </p:extLst>
          </p:nvPr>
        </p:nvGraphicFramePr>
        <p:xfrm>
          <a:off x="323528" y="764704"/>
          <a:ext cx="8280920" cy="5575046"/>
        </p:xfrm>
        <a:graphic>
          <a:graphicData uri="http://schemas.openxmlformats.org/drawingml/2006/table">
            <a:tbl>
              <a:tblPr firstRow="1" firstCol="1" bandRow="1">
                <a:tableStyleId>{5C22544A-7EE6-4342-B048-85BDC9FD1C3A}</a:tableStyleId>
              </a:tblPr>
              <a:tblGrid>
                <a:gridCol w="1785812">
                  <a:extLst>
                    <a:ext uri="{9D8B030D-6E8A-4147-A177-3AD203B41FA5}">
                      <a16:colId xmlns:a16="http://schemas.microsoft.com/office/drawing/2014/main" val="20000"/>
                    </a:ext>
                  </a:extLst>
                </a:gridCol>
                <a:gridCol w="2061889">
                  <a:extLst>
                    <a:ext uri="{9D8B030D-6E8A-4147-A177-3AD203B41FA5}">
                      <a16:colId xmlns:a16="http://schemas.microsoft.com/office/drawing/2014/main" val="20001"/>
                    </a:ext>
                  </a:extLst>
                </a:gridCol>
                <a:gridCol w="1505621">
                  <a:extLst>
                    <a:ext uri="{9D8B030D-6E8A-4147-A177-3AD203B41FA5}">
                      <a16:colId xmlns:a16="http://schemas.microsoft.com/office/drawing/2014/main" val="20002"/>
                    </a:ext>
                  </a:extLst>
                </a:gridCol>
                <a:gridCol w="1589268">
                  <a:extLst>
                    <a:ext uri="{9D8B030D-6E8A-4147-A177-3AD203B41FA5}">
                      <a16:colId xmlns:a16="http://schemas.microsoft.com/office/drawing/2014/main" val="20003"/>
                    </a:ext>
                  </a:extLst>
                </a:gridCol>
                <a:gridCol w="1338330">
                  <a:extLst>
                    <a:ext uri="{9D8B030D-6E8A-4147-A177-3AD203B41FA5}">
                      <a16:colId xmlns:a16="http://schemas.microsoft.com/office/drawing/2014/main" val="20004"/>
                    </a:ext>
                  </a:extLst>
                </a:gridCol>
              </a:tblGrid>
              <a:tr h="744150">
                <a:tc>
                  <a:txBody>
                    <a:bodyPr/>
                    <a:lstStyle/>
                    <a:p>
                      <a:pPr>
                        <a:lnSpc>
                          <a:spcPct val="115000"/>
                        </a:lnSpc>
                        <a:spcAft>
                          <a:spcPts val="0"/>
                        </a:spcAft>
                      </a:pPr>
                      <a:r>
                        <a:rPr lang="en-GB" sz="1600" dirty="0">
                          <a:effectLst/>
                          <a:latin typeface="Calibri" panose="020F0502020204030204" pitchFamily="34" charset="0"/>
                        </a:rPr>
                        <a:t>Meter Point Status (status of the service pipe)</a:t>
                      </a:r>
                      <a:endParaRPr lang="en-GB" sz="1600" dirty="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dirty="0">
                          <a:effectLst/>
                          <a:latin typeface="Calibri" panose="020F0502020204030204" pitchFamily="34" charset="0"/>
                        </a:rPr>
                        <a:t>Isolation status (the ability of the meter to pass gas)</a:t>
                      </a:r>
                      <a:endParaRPr lang="en-GB" sz="1600" dirty="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dirty="0">
                          <a:effectLst/>
                          <a:latin typeface="Calibri" panose="020F0502020204030204" pitchFamily="34" charset="0"/>
                        </a:rPr>
                        <a:t>Withdrawal status</a:t>
                      </a:r>
                      <a:endParaRPr lang="en-GB" sz="1600" dirty="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Confirmation status</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dirty="0">
                          <a:effectLst/>
                          <a:latin typeface="Calibri" panose="020F0502020204030204" pitchFamily="34" charset="0"/>
                          <a:ea typeface="Calibri"/>
                          <a:cs typeface="Times New Roman"/>
                        </a:rPr>
                        <a:t>RMP status (as held</a:t>
                      </a:r>
                      <a:r>
                        <a:rPr lang="en-GB" sz="1600" baseline="0" dirty="0">
                          <a:effectLst/>
                          <a:latin typeface="Calibri" panose="020F0502020204030204" pitchFamily="34" charset="0"/>
                          <a:ea typeface="Calibri"/>
                          <a:cs typeface="Times New Roman"/>
                        </a:rPr>
                        <a:t> by CSS</a:t>
                      </a:r>
                      <a:r>
                        <a:rPr lang="en-GB" sz="1600" dirty="0">
                          <a:effectLst/>
                          <a:latin typeface="Calibri" panose="020F0502020204030204" pitchFamily="34" charset="0"/>
                          <a:ea typeface="Calibri"/>
                          <a:cs typeface="Times New Roman"/>
                        </a:rPr>
                        <a:t>)</a:t>
                      </a:r>
                    </a:p>
                  </a:txBody>
                  <a:tcPr marL="68580" marR="68580" marT="0" marB="0"/>
                </a:tc>
                <a:extLst>
                  <a:ext uri="{0D108BD9-81ED-4DB2-BD59-A6C34878D82A}">
                    <a16:rowId xmlns:a16="http://schemas.microsoft.com/office/drawing/2014/main" val="10000"/>
                  </a:ext>
                </a:extLst>
              </a:tr>
              <a:tr h="252056">
                <a:tc>
                  <a:txBody>
                    <a:bodyPr/>
                    <a:lstStyle/>
                    <a:p>
                      <a:pPr>
                        <a:lnSpc>
                          <a:spcPct val="115000"/>
                        </a:lnSpc>
                        <a:spcAft>
                          <a:spcPts val="0"/>
                        </a:spcAft>
                      </a:pPr>
                      <a:r>
                        <a:rPr lang="en-GB" sz="1600">
                          <a:effectLst/>
                          <a:latin typeface="Calibri" panose="020F0502020204030204" pitchFamily="34" charset="0"/>
                        </a:rPr>
                        <a:t>LI</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dirty="0">
                          <a:effectLst/>
                          <a:latin typeface="Calibri" panose="020F0502020204030204" pitchFamily="34" charset="0"/>
                        </a:rPr>
                        <a:t>N (or</a:t>
                      </a:r>
                      <a:r>
                        <a:rPr lang="en-GB" sz="1600" baseline="0" dirty="0">
                          <a:effectLst/>
                          <a:latin typeface="Calibri" panose="020F0502020204030204" pitchFamily="34" charset="0"/>
                        </a:rPr>
                        <a:t> blank)</a:t>
                      </a:r>
                      <a:endParaRPr lang="en-GB" sz="1600" dirty="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dirty="0">
                          <a:effectLst/>
                          <a:latin typeface="Calibri" panose="020F0502020204030204" pitchFamily="34" charset="0"/>
                        </a:rPr>
                        <a:t>N </a:t>
                      </a:r>
                      <a:endParaRPr lang="en-GB" sz="1600" dirty="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LI</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dirty="0">
                          <a:effectLst/>
                          <a:latin typeface="Calibri" panose="020F0502020204030204" pitchFamily="34" charset="0"/>
                          <a:ea typeface="Calibri"/>
                          <a:cs typeface="Times New Roman"/>
                        </a:rPr>
                        <a:t>Operational</a:t>
                      </a:r>
                    </a:p>
                  </a:txBody>
                  <a:tcPr marL="68580" marR="68580" marT="0" marB="0"/>
                </a:tc>
                <a:extLst>
                  <a:ext uri="{0D108BD9-81ED-4DB2-BD59-A6C34878D82A}">
                    <a16:rowId xmlns:a16="http://schemas.microsoft.com/office/drawing/2014/main" val="10001"/>
                  </a:ext>
                </a:extLst>
              </a:tr>
              <a:tr h="252056">
                <a:tc>
                  <a:txBody>
                    <a:bodyPr/>
                    <a:lstStyle/>
                    <a:p>
                      <a:pPr>
                        <a:lnSpc>
                          <a:spcPct val="115000"/>
                        </a:lnSpc>
                        <a:spcAft>
                          <a:spcPts val="0"/>
                        </a:spcAft>
                      </a:pPr>
                      <a:r>
                        <a:rPr lang="en-GB" sz="1600">
                          <a:effectLst/>
                          <a:latin typeface="Calibri" panose="020F0502020204030204" pitchFamily="34" charset="0"/>
                        </a:rPr>
                        <a:t>LI</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Y</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N</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dirty="0">
                          <a:effectLst/>
                          <a:latin typeface="Calibri" panose="020F0502020204030204" pitchFamily="34" charset="0"/>
                        </a:rPr>
                        <a:t>LI</a:t>
                      </a:r>
                      <a:endParaRPr lang="en-GB" sz="1600" dirty="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dirty="0">
                          <a:effectLst/>
                          <a:latin typeface="Calibri" panose="020F0502020204030204" pitchFamily="34" charset="0"/>
                          <a:ea typeface="Calibri"/>
                          <a:cs typeface="Times New Roman"/>
                        </a:rPr>
                        <a:t>Dormant</a:t>
                      </a:r>
                    </a:p>
                  </a:txBody>
                  <a:tcPr marL="68580" marR="68580" marT="0" marB="0"/>
                </a:tc>
                <a:extLst>
                  <a:ext uri="{0D108BD9-81ED-4DB2-BD59-A6C34878D82A}">
                    <a16:rowId xmlns:a16="http://schemas.microsoft.com/office/drawing/2014/main" val="10002"/>
                  </a:ext>
                </a:extLst>
              </a:tr>
              <a:tr h="252056">
                <a:tc>
                  <a:txBody>
                    <a:bodyPr/>
                    <a:lstStyle/>
                    <a:p>
                      <a:pPr>
                        <a:lnSpc>
                          <a:spcPct val="115000"/>
                        </a:lnSpc>
                        <a:spcAft>
                          <a:spcPts val="0"/>
                        </a:spcAft>
                      </a:pPr>
                      <a:r>
                        <a:rPr lang="en-GB" sz="1600">
                          <a:effectLst/>
                          <a:latin typeface="Calibri" panose="020F0502020204030204" pitchFamily="34" charset="0"/>
                        </a:rPr>
                        <a:t>LI</a:t>
                      </a:r>
                      <a:endParaRPr lang="en-GB" sz="1600">
                        <a:effectLst/>
                        <a:latin typeface="Calibri" panose="020F0502020204030204" pitchFamily="34" charset="0"/>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rPr>
                        <a:t>N (or</a:t>
                      </a:r>
                      <a:r>
                        <a:rPr lang="en-GB" sz="1600" baseline="0" dirty="0">
                          <a:effectLst/>
                          <a:latin typeface="Calibri" panose="020F0502020204030204" pitchFamily="34" charset="0"/>
                        </a:rPr>
                        <a:t> blank)</a:t>
                      </a:r>
                      <a:endParaRPr lang="en-GB" sz="1600" dirty="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Y</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LI</a:t>
                      </a:r>
                      <a:endParaRPr lang="en-GB" sz="1600">
                        <a:effectLst/>
                        <a:latin typeface="Calibri" panose="020F0502020204030204" pitchFamily="34" charset="0"/>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a:cs typeface="Times New Roman"/>
                        </a:rPr>
                        <a:t>Operational</a:t>
                      </a:r>
                    </a:p>
                  </a:txBody>
                  <a:tcPr marL="68580" marR="68580" marT="0" marB="0"/>
                </a:tc>
                <a:extLst>
                  <a:ext uri="{0D108BD9-81ED-4DB2-BD59-A6C34878D82A}">
                    <a16:rowId xmlns:a16="http://schemas.microsoft.com/office/drawing/2014/main" val="10003"/>
                  </a:ext>
                </a:extLst>
              </a:tr>
              <a:tr h="252056">
                <a:tc>
                  <a:txBody>
                    <a:bodyPr/>
                    <a:lstStyle/>
                    <a:p>
                      <a:pPr>
                        <a:lnSpc>
                          <a:spcPct val="115000"/>
                        </a:lnSpc>
                        <a:spcAft>
                          <a:spcPts val="0"/>
                        </a:spcAft>
                      </a:pPr>
                      <a:r>
                        <a:rPr lang="en-GB" sz="1600">
                          <a:effectLst/>
                          <a:latin typeface="Calibri" panose="020F0502020204030204" pitchFamily="34" charset="0"/>
                        </a:rPr>
                        <a:t>LI</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Y</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Y</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SU</a:t>
                      </a:r>
                      <a:endParaRPr lang="en-GB" sz="1600">
                        <a:effectLst/>
                        <a:latin typeface="Calibri" panose="020F0502020204030204" pitchFamily="34" charset="0"/>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a:cs typeface="Times New Roman"/>
                        </a:rPr>
                        <a:t>Dormant</a:t>
                      </a:r>
                    </a:p>
                  </a:txBody>
                  <a:tcPr marL="68580" marR="68580" marT="0" marB="0"/>
                </a:tc>
                <a:extLst>
                  <a:ext uri="{0D108BD9-81ED-4DB2-BD59-A6C34878D82A}">
                    <a16:rowId xmlns:a16="http://schemas.microsoft.com/office/drawing/2014/main" val="10004"/>
                  </a:ext>
                </a:extLst>
              </a:tr>
              <a:tr h="252056">
                <a:tc>
                  <a:txBody>
                    <a:bodyPr/>
                    <a:lstStyle/>
                    <a:p>
                      <a:pPr>
                        <a:lnSpc>
                          <a:spcPct val="115000"/>
                        </a:lnSpc>
                        <a:spcAft>
                          <a:spcPts val="0"/>
                        </a:spcAft>
                      </a:pPr>
                      <a:r>
                        <a:rPr lang="en-GB" sz="1600">
                          <a:effectLst/>
                          <a:latin typeface="Calibri" panose="020F0502020204030204" pitchFamily="34" charset="0"/>
                        </a:rPr>
                        <a:t> </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 </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 </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 </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endParaRPr lang="en-GB" sz="1600">
                        <a:effectLst/>
                        <a:latin typeface="Calibri" panose="020F0502020204030204" pitchFamily="34" charset="0"/>
                        <a:ea typeface="Calibri"/>
                        <a:cs typeface="Times New Roman"/>
                      </a:endParaRPr>
                    </a:p>
                  </a:txBody>
                  <a:tcPr marL="68580" marR="68580" marT="0" marB="0"/>
                </a:tc>
                <a:extLst>
                  <a:ext uri="{0D108BD9-81ED-4DB2-BD59-A6C34878D82A}">
                    <a16:rowId xmlns:a16="http://schemas.microsoft.com/office/drawing/2014/main" val="10005"/>
                  </a:ext>
                </a:extLst>
              </a:tr>
              <a:tr h="252056">
                <a:tc>
                  <a:txBody>
                    <a:bodyPr/>
                    <a:lstStyle/>
                    <a:p>
                      <a:pPr>
                        <a:lnSpc>
                          <a:spcPct val="115000"/>
                        </a:lnSpc>
                        <a:spcAft>
                          <a:spcPts val="0"/>
                        </a:spcAft>
                      </a:pPr>
                      <a:r>
                        <a:rPr lang="en-GB" sz="1600">
                          <a:effectLst/>
                          <a:latin typeface="Calibri" panose="020F0502020204030204" pitchFamily="34" charset="0"/>
                        </a:rPr>
                        <a:t>CA or CL</a:t>
                      </a:r>
                      <a:endParaRPr lang="en-GB" sz="1600">
                        <a:effectLst/>
                        <a:latin typeface="Calibri" panose="020F0502020204030204" pitchFamily="34" charset="0"/>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rPr>
                        <a:t>N (or</a:t>
                      </a:r>
                      <a:r>
                        <a:rPr lang="en-GB" sz="1600" baseline="0" dirty="0">
                          <a:effectLst/>
                          <a:latin typeface="Calibri" panose="020F0502020204030204" pitchFamily="34" charset="0"/>
                        </a:rPr>
                        <a:t> blank)</a:t>
                      </a:r>
                      <a:endParaRPr lang="en-GB" sz="1600" dirty="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N</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LI</a:t>
                      </a:r>
                      <a:endParaRPr lang="en-GB" sz="1600">
                        <a:effectLst/>
                        <a:latin typeface="Calibri" panose="020F0502020204030204" pitchFamily="34" charset="0"/>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a:cs typeface="Times New Roman"/>
                        </a:rPr>
                        <a:t>Operational</a:t>
                      </a:r>
                    </a:p>
                  </a:txBody>
                  <a:tcPr marL="68580" marR="68580" marT="0" marB="0"/>
                </a:tc>
                <a:extLst>
                  <a:ext uri="{0D108BD9-81ED-4DB2-BD59-A6C34878D82A}">
                    <a16:rowId xmlns:a16="http://schemas.microsoft.com/office/drawing/2014/main" val="10006"/>
                  </a:ext>
                </a:extLst>
              </a:tr>
              <a:tr h="252056">
                <a:tc>
                  <a:txBody>
                    <a:bodyPr/>
                    <a:lstStyle/>
                    <a:p>
                      <a:pPr>
                        <a:lnSpc>
                          <a:spcPct val="115000"/>
                        </a:lnSpc>
                        <a:spcAft>
                          <a:spcPts val="0"/>
                        </a:spcAft>
                      </a:pPr>
                      <a:r>
                        <a:rPr lang="en-GB" sz="1600">
                          <a:effectLst/>
                          <a:latin typeface="Calibri" panose="020F0502020204030204" pitchFamily="34" charset="0"/>
                        </a:rPr>
                        <a:t>CA or CL</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Y</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N</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LI</a:t>
                      </a:r>
                      <a:endParaRPr lang="en-GB" sz="1600">
                        <a:effectLst/>
                        <a:latin typeface="Calibri" panose="020F0502020204030204" pitchFamily="34" charset="0"/>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a:cs typeface="Times New Roman"/>
                        </a:rPr>
                        <a:t>Dormant</a:t>
                      </a:r>
                    </a:p>
                  </a:txBody>
                  <a:tcPr marL="68580" marR="68580" marT="0" marB="0"/>
                </a:tc>
                <a:extLst>
                  <a:ext uri="{0D108BD9-81ED-4DB2-BD59-A6C34878D82A}">
                    <a16:rowId xmlns:a16="http://schemas.microsoft.com/office/drawing/2014/main" val="10007"/>
                  </a:ext>
                </a:extLst>
              </a:tr>
              <a:tr h="252056">
                <a:tc>
                  <a:txBody>
                    <a:bodyPr/>
                    <a:lstStyle/>
                    <a:p>
                      <a:pPr>
                        <a:lnSpc>
                          <a:spcPct val="115000"/>
                        </a:lnSpc>
                        <a:spcAft>
                          <a:spcPts val="0"/>
                        </a:spcAft>
                      </a:pPr>
                      <a:r>
                        <a:rPr lang="en-GB" sz="1600">
                          <a:effectLst/>
                          <a:latin typeface="Calibri" panose="020F0502020204030204" pitchFamily="34" charset="0"/>
                        </a:rPr>
                        <a:t>CA or CL</a:t>
                      </a:r>
                      <a:endParaRPr lang="en-GB" sz="1600">
                        <a:effectLst/>
                        <a:latin typeface="Calibri" panose="020F0502020204030204" pitchFamily="34" charset="0"/>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rPr>
                        <a:t>N (or</a:t>
                      </a:r>
                      <a:r>
                        <a:rPr lang="en-GB" sz="1600" baseline="0" dirty="0">
                          <a:effectLst/>
                          <a:latin typeface="Calibri" panose="020F0502020204030204" pitchFamily="34" charset="0"/>
                        </a:rPr>
                        <a:t> blank)</a:t>
                      </a:r>
                      <a:endParaRPr lang="en-GB" sz="1600" dirty="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Y</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SU</a:t>
                      </a:r>
                      <a:endParaRPr lang="en-GB" sz="1600">
                        <a:effectLst/>
                        <a:latin typeface="Calibri" panose="020F0502020204030204" pitchFamily="34" charset="0"/>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a:cs typeface="Times New Roman"/>
                        </a:rPr>
                        <a:t>Operational</a:t>
                      </a:r>
                    </a:p>
                  </a:txBody>
                  <a:tcPr marL="68580" marR="68580" marT="0" marB="0"/>
                </a:tc>
                <a:extLst>
                  <a:ext uri="{0D108BD9-81ED-4DB2-BD59-A6C34878D82A}">
                    <a16:rowId xmlns:a16="http://schemas.microsoft.com/office/drawing/2014/main" val="10008"/>
                  </a:ext>
                </a:extLst>
              </a:tr>
              <a:tr h="252056">
                <a:tc>
                  <a:txBody>
                    <a:bodyPr/>
                    <a:lstStyle/>
                    <a:p>
                      <a:pPr>
                        <a:lnSpc>
                          <a:spcPct val="115000"/>
                        </a:lnSpc>
                        <a:spcAft>
                          <a:spcPts val="0"/>
                        </a:spcAft>
                      </a:pPr>
                      <a:r>
                        <a:rPr lang="en-GB" sz="1600">
                          <a:effectLst/>
                          <a:latin typeface="Calibri" panose="020F0502020204030204" pitchFamily="34" charset="0"/>
                        </a:rPr>
                        <a:t>CA or CL</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Y</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Y</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SU</a:t>
                      </a:r>
                      <a:endParaRPr lang="en-GB" sz="1600">
                        <a:effectLst/>
                        <a:latin typeface="Calibri" panose="020F0502020204030204" pitchFamily="34" charset="0"/>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a:cs typeface="Times New Roman"/>
                        </a:rPr>
                        <a:t>Dormant</a:t>
                      </a:r>
                    </a:p>
                  </a:txBody>
                  <a:tcPr marL="68580" marR="68580" marT="0" marB="0"/>
                </a:tc>
                <a:extLst>
                  <a:ext uri="{0D108BD9-81ED-4DB2-BD59-A6C34878D82A}">
                    <a16:rowId xmlns:a16="http://schemas.microsoft.com/office/drawing/2014/main" val="10009"/>
                  </a:ext>
                </a:extLst>
              </a:tr>
              <a:tr h="252056">
                <a:tc>
                  <a:txBody>
                    <a:bodyPr/>
                    <a:lstStyle/>
                    <a:p>
                      <a:pPr>
                        <a:lnSpc>
                          <a:spcPct val="115000"/>
                        </a:lnSpc>
                        <a:spcAft>
                          <a:spcPts val="0"/>
                        </a:spcAft>
                      </a:pPr>
                      <a:r>
                        <a:rPr lang="en-GB" sz="1600">
                          <a:effectLst/>
                          <a:latin typeface="Calibri" panose="020F0502020204030204" pitchFamily="34" charset="0"/>
                        </a:rPr>
                        <a:t> </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 </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 </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 </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endParaRPr lang="en-GB" sz="1600">
                        <a:effectLst/>
                        <a:latin typeface="Calibri" panose="020F0502020204030204" pitchFamily="34" charset="0"/>
                        <a:ea typeface="Calibri"/>
                        <a:cs typeface="Times New Roman"/>
                      </a:endParaRPr>
                    </a:p>
                  </a:txBody>
                  <a:tcPr marL="68580" marR="68580" marT="0" marB="0"/>
                </a:tc>
                <a:extLst>
                  <a:ext uri="{0D108BD9-81ED-4DB2-BD59-A6C34878D82A}">
                    <a16:rowId xmlns:a16="http://schemas.microsoft.com/office/drawing/2014/main" val="10010"/>
                  </a:ext>
                </a:extLst>
              </a:tr>
              <a:tr h="252056">
                <a:tc>
                  <a:txBody>
                    <a:bodyPr/>
                    <a:lstStyle/>
                    <a:p>
                      <a:pPr>
                        <a:lnSpc>
                          <a:spcPct val="115000"/>
                        </a:lnSpc>
                        <a:spcAft>
                          <a:spcPts val="0"/>
                        </a:spcAft>
                      </a:pPr>
                      <a:r>
                        <a:rPr lang="en-GB" sz="1600">
                          <a:effectLst/>
                          <a:latin typeface="Calibri" panose="020F0502020204030204" pitchFamily="34" charset="0"/>
                        </a:rPr>
                        <a:t>DE </a:t>
                      </a:r>
                      <a:endParaRPr lang="en-GB" sz="1600">
                        <a:effectLst/>
                        <a:latin typeface="Calibri" panose="020F0502020204030204" pitchFamily="34" charset="0"/>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rPr>
                        <a:t>N (or</a:t>
                      </a:r>
                      <a:r>
                        <a:rPr lang="en-GB" sz="1600" baseline="0" dirty="0">
                          <a:effectLst/>
                          <a:latin typeface="Calibri" panose="020F0502020204030204" pitchFamily="34" charset="0"/>
                        </a:rPr>
                        <a:t> blank)</a:t>
                      </a:r>
                      <a:endParaRPr lang="en-GB" sz="1600" dirty="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N</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LI</a:t>
                      </a:r>
                      <a:endParaRPr lang="en-GB" sz="1600">
                        <a:effectLst/>
                        <a:latin typeface="Calibri" panose="020F0502020204030204" pitchFamily="34" charset="0"/>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a:cs typeface="Times New Roman"/>
                        </a:rPr>
                        <a:t>Terminated</a:t>
                      </a:r>
                    </a:p>
                  </a:txBody>
                  <a:tcPr marL="68580" marR="68580" marT="0" marB="0"/>
                </a:tc>
                <a:extLst>
                  <a:ext uri="{0D108BD9-81ED-4DB2-BD59-A6C34878D82A}">
                    <a16:rowId xmlns:a16="http://schemas.microsoft.com/office/drawing/2014/main" val="10011"/>
                  </a:ext>
                </a:extLst>
              </a:tr>
              <a:tr h="252056">
                <a:tc>
                  <a:txBody>
                    <a:bodyPr/>
                    <a:lstStyle/>
                    <a:p>
                      <a:pPr>
                        <a:lnSpc>
                          <a:spcPct val="115000"/>
                        </a:lnSpc>
                        <a:spcAft>
                          <a:spcPts val="0"/>
                        </a:spcAft>
                      </a:pPr>
                      <a:r>
                        <a:rPr lang="en-GB" sz="1600">
                          <a:effectLst/>
                          <a:latin typeface="Calibri" panose="020F0502020204030204" pitchFamily="34" charset="0"/>
                        </a:rPr>
                        <a:t>DE </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Y</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N</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LI</a:t>
                      </a:r>
                      <a:endParaRPr lang="en-GB" sz="1600">
                        <a:effectLst/>
                        <a:latin typeface="Calibri" panose="020F0502020204030204" pitchFamily="34" charset="0"/>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a:cs typeface="Times New Roman"/>
                        </a:rPr>
                        <a:t>Terminated</a:t>
                      </a:r>
                    </a:p>
                  </a:txBody>
                  <a:tcPr marL="68580" marR="68580" marT="0" marB="0"/>
                </a:tc>
                <a:extLst>
                  <a:ext uri="{0D108BD9-81ED-4DB2-BD59-A6C34878D82A}">
                    <a16:rowId xmlns:a16="http://schemas.microsoft.com/office/drawing/2014/main" val="10012"/>
                  </a:ext>
                </a:extLst>
              </a:tr>
              <a:tr h="252056">
                <a:tc>
                  <a:txBody>
                    <a:bodyPr/>
                    <a:lstStyle/>
                    <a:p>
                      <a:pPr>
                        <a:lnSpc>
                          <a:spcPct val="115000"/>
                        </a:lnSpc>
                        <a:spcAft>
                          <a:spcPts val="0"/>
                        </a:spcAft>
                      </a:pPr>
                      <a:r>
                        <a:rPr lang="en-GB" sz="1600">
                          <a:effectLst/>
                          <a:latin typeface="Calibri" panose="020F0502020204030204" pitchFamily="34" charset="0"/>
                        </a:rPr>
                        <a:t>DE </a:t>
                      </a:r>
                      <a:endParaRPr lang="en-GB" sz="1600">
                        <a:effectLst/>
                        <a:latin typeface="Calibri" panose="020F0502020204030204" pitchFamily="34" charset="0"/>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rPr>
                        <a:t>N (or</a:t>
                      </a:r>
                      <a:r>
                        <a:rPr lang="en-GB" sz="1600" baseline="0" dirty="0">
                          <a:effectLst/>
                          <a:latin typeface="Calibri" panose="020F0502020204030204" pitchFamily="34" charset="0"/>
                        </a:rPr>
                        <a:t> blank)</a:t>
                      </a:r>
                      <a:endParaRPr lang="en-GB" sz="1600" dirty="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Y</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SU</a:t>
                      </a:r>
                      <a:endParaRPr lang="en-GB" sz="1600">
                        <a:effectLst/>
                        <a:latin typeface="Calibri" panose="020F0502020204030204" pitchFamily="34" charset="0"/>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a:cs typeface="Times New Roman"/>
                        </a:rPr>
                        <a:t>Terminated</a:t>
                      </a:r>
                    </a:p>
                  </a:txBody>
                  <a:tcPr marL="68580" marR="68580" marT="0" marB="0"/>
                </a:tc>
                <a:extLst>
                  <a:ext uri="{0D108BD9-81ED-4DB2-BD59-A6C34878D82A}">
                    <a16:rowId xmlns:a16="http://schemas.microsoft.com/office/drawing/2014/main" val="10013"/>
                  </a:ext>
                </a:extLst>
              </a:tr>
              <a:tr h="252056">
                <a:tc>
                  <a:txBody>
                    <a:bodyPr/>
                    <a:lstStyle/>
                    <a:p>
                      <a:pPr>
                        <a:lnSpc>
                          <a:spcPct val="115000"/>
                        </a:lnSpc>
                        <a:spcAft>
                          <a:spcPts val="0"/>
                        </a:spcAft>
                      </a:pPr>
                      <a:r>
                        <a:rPr lang="en-GB" sz="1600">
                          <a:effectLst/>
                          <a:latin typeface="Calibri" panose="020F0502020204030204" pitchFamily="34" charset="0"/>
                        </a:rPr>
                        <a:t>DE </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Y </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Y</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SU</a:t>
                      </a:r>
                      <a:endParaRPr lang="en-GB" sz="1600">
                        <a:effectLst/>
                        <a:latin typeface="Calibri" panose="020F0502020204030204" pitchFamily="34" charset="0"/>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a:cs typeface="Times New Roman"/>
                        </a:rPr>
                        <a:t>Terminated</a:t>
                      </a:r>
                    </a:p>
                  </a:txBody>
                  <a:tcPr marL="68580" marR="68580" marT="0" marB="0"/>
                </a:tc>
                <a:extLst>
                  <a:ext uri="{0D108BD9-81ED-4DB2-BD59-A6C34878D82A}">
                    <a16:rowId xmlns:a16="http://schemas.microsoft.com/office/drawing/2014/main" val="10014"/>
                  </a:ext>
                </a:extLst>
              </a:tr>
              <a:tr h="252056">
                <a:tc>
                  <a:txBody>
                    <a:bodyPr/>
                    <a:lstStyle/>
                    <a:p>
                      <a:pPr>
                        <a:lnSpc>
                          <a:spcPct val="115000"/>
                        </a:lnSpc>
                        <a:spcAft>
                          <a:spcPts val="0"/>
                        </a:spcAft>
                      </a:pPr>
                      <a:r>
                        <a:rPr lang="en-GB" sz="1600">
                          <a:effectLst/>
                          <a:latin typeface="Calibri" panose="020F0502020204030204" pitchFamily="34" charset="0"/>
                        </a:rPr>
                        <a:t> </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 </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 </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 </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endParaRPr lang="en-GB" sz="1600" dirty="0">
                        <a:effectLst/>
                        <a:latin typeface="Calibri" panose="020F0502020204030204" pitchFamily="34" charset="0"/>
                        <a:ea typeface="Calibri"/>
                        <a:cs typeface="Times New Roman"/>
                      </a:endParaRPr>
                    </a:p>
                  </a:txBody>
                  <a:tcPr marL="68580" marR="68580" marT="0" marB="0"/>
                </a:tc>
                <a:extLst>
                  <a:ext uri="{0D108BD9-81ED-4DB2-BD59-A6C34878D82A}">
                    <a16:rowId xmlns:a16="http://schemas.microsoft.com/office/drawing/2014/main" val="10015"/>
                  </a:ext>
                </a:extLst>
              </a:tr>
              <a:tr h="252056">
                <a:tc>
                  <a:txBody>
                    <a:bodyPr/>
                    <a:lstStyle/>
                    <a:p>
                      <a:pPr>
                        <a:lnSpc>
                          <a:spcPct val="115000"/>
                        </a:lnSpc>
                        <a:spcAft>
                          <a:spcPts val="0"/>
                        </a:spcAft>
                      </a:pPr>
                      <a:r>
                        <a:rPr lang="en-GB" sz="1600">
                          <a:effectLst/>
                          <a:latin typeface="Calibri" panose="020F0502020204030204" pitchFamily="34" charset="0"/>
                        </a:rPr>
                        <a:t>EX</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Y</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N</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LI</a:t>
                      </a:r>
                      <a:endParaRPr lang="en-GB" sz="1600">
                        <a:effectLst/>
                        <a:latin typeface="Calibri" panose="020F0502020204030204" pitchFamily="34" charset="0"/>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a:cs typeface="Times New Roman"/>
                        </a:rPr>
                        <a:t>Terminated</a:t>
                      </a:r>
                    </a:p>
                  </a:txBody>
                  <a:tcPr marL="68580" marR="68580" marT="0" marB="0"/>
                </a:tc>
                <a:extLst>
                  <a:ext uri="{0D108BD9-81ED-4DB2-BD59-A6C34878D82A}">
                    <a16:rowId xmlns:a16="http://schemas.microsoft.com/office/drawing/2014/main" val="10016"/>
                  </a:ext>
                </a:extLst>
              </a:tr>
              <a:tr h="252056">
                <a:tc>
                  <a:txBody>
                    <a:bodyPr/>
                    <a:lstStyle/>
                    <a:p>
                      <a:pPr>
                        <a:lnSpc>
                          <a:spcPct val="115000"/>
                        </a:lnSpc>
                        <a:spcAft>
                          <a:spcPts val="0"/>
                        </a:spcAft>
                      </a:pPr>
                      <a:r>
                        <a:rPr lang="en-GB" sz="1600">
                          <a:effectLst/>
                          <a:latin typeface="Calibri" panose="020F0502020204030204" pitchFamily="34" charset="0"/>
                        </a:rPr>
                        <a:t>EX</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Y</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Y</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SU</a:t>
                      </a:r>
                      <a:endParaRPr lang="en-GB" sz="1600">
                        <a:effectLst/>
                        <a:latin typeface="Calibri" panose="020F0502020204030204" pitchFamily="34" charset="0"/>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a:cs typeface="Times New Roman"/>
                        </a:rPr>
                        <a:t>Terminated</a:t>
                      </a:r>
                    </a:p>
                  </a:txBody>
                  <a:tcPr marL="68580" marR="68580" marT="0" marB="0"/>
                </a:tc>
                <a:extLst>
                  <a:ext uri="{0D108BD9-81ED-4DB2-BD59-A6C34878D82A}">
                    <a16:rowId xmlns:a16="http://schemas.microsoft.com/office/drawing/2014/main" val="10017"/>
                  </a:ext>
                </a:extLst>
              </a:tr>
              <a:tr h="252056">
                <a:tc>
                  <a:txBody>
                    <a:bodyPr/>
                    <a:lstStyle/>
                    <a:p>
                      <a:pPr>
                        <a:lnSpc>
                          <a:spcPct val="115000"/>
                        </a:lnSpc>
                        <a:spcAft>
                          <a:spcPts val="0"/>
                        </a:spcAft>
                      </a:pPr>
                      <a:r>
                        <a:rPr lang="en-GB" sz="1600" dirty="0">
                          <a:effectLst/>
                          <a:latin typeface="Calibri" panose="020F0502020204030204" pitchFamily="34" charset="0"/>
                        </a:rPr>
                        <a:t>EX</a:t>
                      </a:r>
                      <a:endParaRPr lang="en-GB" sz="1600" dirty="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dirty="0">
                          <a:effectLst/>
                          <a:latin typeface="Calibri" panose="020F0502020204030204" pitchFamily="34" charset="0"/>
                        </a:rPr>
                        <a:t>Nil value</a:t>
                      </a:r>
                      <a:endParaRPr lang="en-GB" sz="1600" dirty="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Y</a:t>
                      </a:r>
                      <a:endParaRPr lang="en-GB" sz="1600">
                        <a:effectLst/>
                        <a:latin typeface="Calibri" panose="020F0502020204030204" pitchFamily="34" charset="0"/>
                        <a:ea typeface="Calibri"/>
                        <a:cs typeface="Times New Roman"/>
                      </a:endParaRPr>
                    </a:p>
                  </a:txBody>
                  <a:tcPr marL="68580" marR="68580" marT="0" marB="0"/>
                </a:tc>
                <a:tc>
                  <a:txBody>
                    <a:bodyPr/>
                    <a:lstStyle/>
                    <a:p>
                      <a:pPr>
                        <a:lnSpc>
                          <a:spcPct val="115000"/>
                        </a:lnSpc>
                        <a:spcAft>
                          <a:spcPts val="0"/>
                        </a:spcAft>
                      </a:pPr>
                      <a:r>
                        <a:rPr lang="en-GB" sz="1600">
                          <a:effectLst/>
                          <a:latin typeface="Calibri" panose="020F0502020204030204" pitchFamily="34" charset="0"/>
                        </a:rPr>
                        <a:t>SU</a:t>
                      </a:r>
                      <a:endParaRPr lang="en-GB" sz="1600">
                        <a:effectLst/>
                        <a:latin typeface="Calibri" panose="020F0502020204030204" pitchFamily="34" charset="0"/>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600" dirty="0">
                          <a:effectLst/>
                          <a:latin typeface="Calibri" panose="020F0502020204030204" pitchFamily="34" charset="0"/>
                          <a:ea typeface="Calibri"/>
                          <a:cs typeface="Times New Roman"/>
                        </a:rPr>
                        <a:t>Terminated</a:t>
                      </a:r>
                    </a:p>
                  </a:txBody>
                  <a:tcPr marL="68580" marR="68580" marT="0" marB="0"/>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18607712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t>Discussion topic Isolation and withdrawal – REC / UNC rules</a:t>
            </a:r>
          </a:p>
        </p:txBody>
      </p:sp>
      <p:sp>
        <p:nvSpPr>
          <p:cNvPr id="3" name="Content Placeholder 2"/>
          <p:cNvSpPr>
            <a:spLocks noGrp="1"/>
          </p:cNvSpPr>
          <p:nvPr>
            <p:ph idx="1"/>
          </p:nvPr>
        </p:nvSpPr>
        <p:spPr/>
        <p:txBody>
          <a:bodyPr/>
          <a:lstStyle/>
          <a:p>
            <a:r>
              <a:rPr lang="en-GB" dirty="0"/>
              <a:t>For a Supplier to withdraw from a RMP the following UNC rules must be met:</a:t>
            </a:r>
          </a:p>
          <a:p>
            <a:pPr lvl="1"/>
            <a:r>
              <a:rPr lang="en-GB" dirty="0"/>
              <a:t>Isolation Status is Y</a:t>
            </a:r>
          </a:p>
          <a:p>
            <a:r>
              <a:rPr lang="en-GB" dirty="0"/>
              <a:t>The Supplier withdrawal from the RMP automatically results in the Shipper withdrawal from the Supply Point.</a:t>
            </a:r>
          </a:p>
          <a:p>
            <a:endParaRPr lang="en-GB" dirty="0"/>
          </a:p>
          <a:p>
            <a:r>
              <a:rPr lang="en-GB" dirty="0"/>
              <a:t>A Shipper cannot independently withdraw from a Supply Point. A Shipper withdrawal from a Supply Point can only be initiated by a Supplier withdrawal to the RMP (which is subject to the rules above).</a:t>
            </a:r>
          </a:p>
        </p:txBody>
      </p:sp>
    </p:spTree>
    <p:extLst>
      <p:ext uri="{BB962C8B-B14F-4D97-AF65-F5344CB8AC3E}">
        <p14:creationId xmlns:p14="http://schemas.microsoft.com/office/powerpoint/2010/main" val="3535419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t>RMP status – from ABACUS</a:t>
            </a:r>
          </a:p>
        </p:txBody>
      </p:sp>
      <p:sp>
        <p:nvSpPr>
          <p:cNvPr id="4" name="Flowchart: Connector 3"/>
          <p:cNvSpPr/>
          <p:nvPr/>
        </p:nvSpPr>
        <p:spPr>
          <a:xfrm>
            <a:off x="971600" y="2492896"/>
            <a:ext cx="864096" cy="79208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Flowchart: Alternate Process 4"/>
          <p:cNvSpPr/>
          <p:nvPr/>
        </p:nvSpPr>
        <p:spPr>
          <a:xfrm>
            <a:off x="2411760" y="2564904"/>
            <a:ext cx="1224136" cy="648072"/>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Flowchart: Alternate Process 5"/>
          <p:cNvSpPr/>
          <p:nvPr/>
        </p:nvSpPr>
        <p:spPr>
          <a:xfrm>
            <a:off x="4211960" y="2564904"/>
            <a:ext cx="1296144" cy="648072"/>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lowchart: Alternate Process 6"/>
          <p:cNvSpPr/>
          <p:nvPr/>
        </p:nvSpPr>
        <p:spPr>
          <a:xfrm>
            <a:off x="5652120" y="1628800"/>
            <a:ext cx="1080120" cy="648072"/>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Flowchart: Alternate Process 7"/>
          <p:cNvSpPr/>
          <p:nvPr/>
        </p:nvSpPr>
        <p:spPr>
          <a:xfrm>
            <a:off x="7092280" y="2564904"/>
            <a:ext cx="1080120" cy="648072"/>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2555776" y="2708920"/>
            <a:ext cx="936104" cy="307777"/>
          </a:xfrm>
          <a:prstGeom prst="rect">
            <a:avLst/>
          </a:prstGeom>
          <a:noFill/>
        </p:spPr>
        <p:txBody>
          <a:bodyPr wrap="square" rtlCol="0">
            <a:spAutoFit/>
          </a:bodyPr>
          <a:lstStyle/>
          <a:p>
            <a:r>
              <a:rPr lang="en-GB" sz="1400" dirty="0"/>
              <a:t>Created*</a:t>
            </a:r>
          </a:p>
        </p:txBody>
      </p:sp>
      <p:sp>
        <p:nvSpPr>
          <p:cNvPr id="10" name="TextBox 9"/>
          <p:cNvSpPr txBox="1"/>
          <p:nvPr/>
        </p:nvSpPr>
        <p:spPr>
          <a:xfrm>
            <a:off x="4211960" y="2708920"/>
            <a:ext cx="1296144" cy="307777"/>
          </a:xfrm>
          <a:prstGeom prst="rect">
            <a:avLst/>
          </a:prstGeom>
          <a:noFill/>
        </p:spPr>
        <p:txBody>
          <a:bodyPr wrap="square" rtlCol="0">
            <a:spAutoFit/>
          </a:bodyPr>
          <a:lstStyle/>
          <a:p>
            <a:r>
              <a:rPr lang="en-GB" sz="1400" dirty="0"/>
              <a:t>Operational</a:t>
            </a:r>
          </a:p>
        </p:txBody>
      </p:sp>
      <p:sp>
        <p:nvSpPr>
          <p:cNvPr id="11" name="TextBox 10"/>
          <p:cNvSpPr txBox="1"/>
          <p:nvPr/>
        </p:nvSpPr>
        <p:spPr>
          <a:xfrm>
            <a:off x="7092280" y="2708920"/>
            <a:ext cx="1080120" cy="307777"/>
          </a:xfrm>
          <a:prstGeom prst="rect">
            <a:avLst/>
          </a:prstGeom>
          <a:noFill/>
        </p:spPr>
        <p:txBody>
          <a:bodyPr wrap="square" rtlCol="0">
            <a:spAutoFit/>
          </a:bodyPr>
          <a:lstStyle/>
          <a:p>
            <a:r>
              <a:rPr lang="en-GB" sz="1400" dirty="0"/>
              <a:t>Terminated</a:t>
            </a:r>
          </a:p>
        </p:txBody>
      </p:sp>
      <p:sp>
        <p:nvSpPr>
          <p:cNvPr id="12" name="TextBox 11"/>
          <p:cNvSpPr txBox="1"/>
          <p:nvPr/>
        </p:nvSpPr>
        <p:spPr>
          <a:xfrm>
            <a:off x="5796136" y="1772816"/>
            <a:ext cx="1080120" cy="307777"/>
          </a:xfrm>
          <a:prstGeom prst="rect">
            <a:avLst/>
          </a:prstGeom>
          <a:noFill/>
        </p:spPr>
        <p:txBody>
          <a:bodyPr wrap="square" rtlCol="0">
            <a:spAutoFit/>
          </a:bodyPr>
          <a:lstStyle/>
          <a:p>
            <a:r>
              <a:rPr lang="en-GB" sz="1400" dirty="0"/>
              <a:t>Dormant</a:t>
            </a:r>
          </a:p>
        </p:txBody>
      </p:sp>
      <p:sp>
        <p:nvSpPr>
          <p:cNvPr id="13" name="TextBox 12"/>
          <p:cNvSpPr txBox="1"/>
          <p:nvPr/>
        </p:nvSpPr>
        <p:spPr>
          <a:xfrm>
            <a:off x="1043608" y="2617748"/>
            <a:ext cx="792088" cy="523220"/>
          </a:xfrm>
          <a:prstGeom prst="rect">
            <a:avLst/>
          </a:prstGeom>
          <a:noFill/>
        </p:spPr>
        <p:txBody>
          <a:bodyPr wrap="square" rtlCol="0">
            <a:spAutoFit/>
          </a:bodyPr>
          <a:lstStyle/>
          <a:p>
            <a:pPr algn="ctr"/>
            <a:r>
              <a:rPr lang="en-GB" sz="1400" dirty="0"/>
              <a:t>RMP Status</a:t>
            </a:r>
          </a:p>
        </p:txBody>
      </p:sp>
      <p:cxnSp>
        <p:nvCxnSpPr>
          <p:cNvPr id="14" name="Straight Arrow Connector 13"/>
          <p:cNvCxnSpPr>
            <a:stCxn id="4" idx="6"/>
            <a:endCxn id="5" idx="1"/>
          </p:cNvCxnSpPr>
          <p:nvPr/>
        </p:nvCxnSpPr>
        <p:spPr>
          <a:xfrm>
            <a:off x="1835696" y="2888940"/>
            <a:ext cx="57606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 idx="3"/>
            <a:endCxn id="6" idx="1"/>
          </p:cNvCxnSpPr>
          <p:nvPr/>
        </p:nvCxnSpPr>
        <p:spPr>
          <a:xfrm>
            <a:off x="3635896" y="2888940"/>
            <a:ext cx="57606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6" idx="3"/>
            <a:endCxn id="8" idx="1"/>
          </p:cNvCxnSpPr>
          <p:nvPr/>
        </p:nvCxnSpPr>
        <p:spPr>
          <a:xfrm>
            <a:off x="5508104" y="2888940"/>
            <a:ext cx="1584176"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16"/>
          <p:cNvCxnSpPr>
            <a:endCxn id="8" idx="0"/>
          </p:cNvCxnSpPr>
          <p:nvPr/>
        </p:nvCxnSpPr>
        <p:spPr>
          <a:xfrm>
            <a:off x="6732240" y="1926704"/>
            <a:ext cx="900100" cy="638200"/>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5" idx="2"/>
            <a:endCxn id="8" idx="2"/>
          </p:cNvCxnSpPr>
          <p:nvPr/>
        </p:nvCxnSpPr>
        <p:spPr>
          <a:xfrm rot="16200000" flipH="1">
            <a:off x="5328084" y="908720"/>
            <a:ext cx="12700" cy="4608512"/>
          </a:xfrm>
          <a:prstGeom prst="bentConnector3">
            <a:avLst>
              <a:gd name="adj1" fmla="val 5800000"/>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Elbow Connector 18"/>
          <p:cNvCxnSpPr>
            <a:stCxn id="7" idx="2"/>
          </p:cNvCxnSpPr>
          <p:nvPr/>
        </p:nvCxnSpPr>
        <p:spPr>
          <a:xfrm rot="5400000">
            <a:off x="5634118" y="2150858"/>
            <a:ext cx="432048" cy="684076"/>
          </a:xfrm>
          <a:prstGeom prst="bentConnector2">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827584" y="5013176"/>
            <a:ext cx="2492990" cy="369332"/>
          </a:xfrm>
          <a:prstGeom prst="rect">
            <a:avLst/>
          </a:prstGeom>
          <a:noFill/>
        </p:spPr>
        <p:txBody>
          <a:bodyPr wrap="none" rtlCol="0">
            <a:spAutoFit/>
          </a:bodyPr>
          <a:lstStyle/>
          <a:p>
            <a:r>
              <a:rPr lang="en-GB" dirty="0"/>
              <a:t>* Electricity status only</a:t>
            </a:r>
          </a:p>
        </p:txBody>
      </p:sp>
    </p:spTree>
    <p:extLst>
      <p:ext uri="{BB962C8B-B14F-4D97-AF65-F5344CB8AC3E}">
        <p14:creationId xmlns:p14="http://schemas.microsoft.com/office/powerpoint/2010/main" val="1888396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8688388" cy="965200"/>
          </a:xfrm>
        </p:spPr>
        <p:txBody>
          <a:bodyPr/>
          <a:lstStyle/>
          <a:p>
            <a:r>
              <a:rPr lang="en-GB" sz="2400" dirty="0"/>
              <a:t>Central Switching System </a:t>
            </a:r>
            <a:br>
              <a:rPr lang="en-GB" sz="2400" dirty="0"/>
            </a:br>
            <a:br>
              <a:rPr lang="en-GB" sz="1800" dirty="0"/>
            </a:br>
            <a:r>
              <a:rPr lang="en-GB" sz="1800" dirty="0"/>
              <a:t>Data items provided in switch request (gas only and only those relevant to 630R discussion)</a:t>
            </a:r>
            <a:br>
              <a:rPr lang="en-GB" sz="1800" dirty="0"/>
            </a:br>
            <a:endParaRPr lang="en-GB" sz="1800" dirty="0"/>
          </a:p>
        </p:txBody>
      </p:sp>
      <p:sp>
        <p:nvSpPr>
          <p:cNvPr id="4" name="Rectangle 3"/>
          <p:cNvSpPr/>
          <p:nvPr/>
        </p:nvSpPr>
        <p:spPr>
          <a:xfrm>
            <a:off x="1187624" y="2204864"/>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RMP Id</a:t>
            </a:r>
          </a:p>
        </p:txBody>
      </p:sp>
      <p:sp>
        <p:nvSpPr>
          <p:cNvPr id="5" name="Rectangle 4"/>
          <p:cNvSpPr/>
          <p:nvPr/>
        </p:nvSpPr>
        <p:spPr>
          <a:xfrm>
            <a:off x="1187624" y="2636912"/>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Supplier Id</a:t>
            </a:r>
          </a:p>
        </p:txBody>
      </p:sp>
      <p:sp>
        <p:nvSpPr>
          <p:cNvPr id="6" name="Rectangle 5"/>
          <p:cNvSpPr/>
          <p:nvPr/>
        </p:nvSpPr>
        <p:spPr>
          <a:xfrm>
            <a:off x="1187624" y="3068960"/>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Switch Effective Date</a:t>
            </a:r>
          </a:p>
        </p:txBody>
      </p:sp>
      <p:sp>
        <p:nvSpPr>
          <p:cNvPr id="7" name="Rectangle 6"/>
          <p:cNvSpPr/>
          <p:nvPr/>
        </p:nvSpPr>
        <p:spPr>
          <a:xfrm>
            <a:off x="1187624" y="3501008"/>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Shipper Id</a:t>
            </a:r>
          </a:p>
        </p:txBody>
      </p:sp>
      <p:sp>
        <p:nvSpPr>
          <p:cNvPr id="8" name="Rectangle 7"/>
          <p:cNvSpPr/>
          <p:nvPr/>
        </p:nvSpPr>
        <p:spPr>
          <a:xfrm>
            <a:off x="1187624" y="3933056"/>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Market Sector Code</a:t>
            </a:r>
          </a:p>
        </p:txBody>
      </p:sp>
      <p:sp>
        <p:nvSpPr>
          <p:cNvPr id="9" name="Rectangle 8"/>
          <p:cNvSpPr/>
          <p:nvPr/>
        </p:nvSpPr>
        <p:spPr>
          <a:xfrm>
            <a:off x="1187624" y="4365104"/>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Change of occupancy indicator</a:t>
            </a:r>
          </a:p>
        </p:txBody>
      </p:sp>
      <p:sp>
        <p:nvSpPr>
          <p:cNvPr id="10" name="Rectangle 9"/>
          <p:cNvSpPr/>
          <p:nvPr/>
        </p:nvSpPr>
        <p:spPr>
          <a:xfrm>
            <a:off x="1187624" y="4797152"/>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Erroneous transfer indicator</a:t>
            </a:r>
          </a:p>
        </p:txBody>
      </p:sp>
      <p:sp>
        <p:nvSpPr>
          <p:cNvPr id="11" name="Rectangle 10"/>
          <p:cNvSpPr/>
          <p:nvPr/>
        </p:nvSpPr>
        <p:spPr>
          <a:xfrm>
            <a:off x="4211960" y="2204864"/>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Valid RMP Id</a:t>
            </a:r>
          </a:p>
        </p:txBody>
      </p:sp>
      <p:sp>
        <p:nvSpPr>
          <p:cNvPr id="12" name="Rectangle 11"/>
          <p:cNvSpPr/>
          <p:nvPr/>
        </p:nvSpPr>
        <p:spPr>
          <a:xfrm>
            <a:off x="4211960" y="2636912"/>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Valid Supplier Id, sanction test</a:t>
            </a:r>
          </a:p>
        </p:txBody>
      </p:sp>
      <p:sp>
        <p:nvSpPr>
          <p:cNvPr id="13" name="Rectangle 12"/>
          <p:cNvSpPr/>
          <p:nvPr/>
        </p:nvSpPr>
        <p:spPr>
          <a:xfrm>
            <a:off x="4211960" y="3068960"/>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Switch Effective Date – within D+28 and D+1</a:t>
            </a:r>
          </a:p>
        </p:txBody>
      </p:sp>
      <p:sp>
        <p:nvSpPr>
          <p:cNvPr id="14" name="Rectangle 13"/>
          <p:cNvSpPr/>
          <p:nvPr/>
        </p:nvSpPr>
        <p:spPr>
          <a:xfrm>
            <a:off x="4211960" y="3501008"/>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Valid Shipper Id, valid </a:t>
            </a:r>
            <a:r>
              <a:rPr lang="en-GB" sz="1200" dirty="0" err="1">
                <a:solidFill>
                  <a:schemeClr val="tx1"/>
                </a:solidFill>
              </a:rPr>
              <a:t>Shipper:Supplier</a:t>
            </a:r>
            <a:r>
              <a:rPr lang="en-GB" sz="1200" dirty="0">
                <a:solidFill>
                  <a:schemeClr val="tx1"/>
                </a:solidFill>
              </a:rPr>
              <a:t> relationship. Shipper sanctions test</a:t>
            </a:r>
          </a:p>
        </p:txBody>
      </p:sp>
      <p:sp>
        <p:nvSpPr>
          <p:cNvPr id="15" name="Rectangle 14"/>
          <p:cNvSpPr/>
          <p:nvPr/>
        </p:nvSpPr>
        <p:spPr>
          <a:xfrm>
            <a:off x="4211960" y="3933056"/>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Valid Market Sector Code</a:t>
            </a:r>
          </a:p>
        </p:txBody>
      </p:sp>
      <p:sp>
        <p:nvSpPr>
          <p:cNvPr id="16" name="Rectangle 15"/>
          <p:cNvSpPr/>
          <p:nvPr/>
        </p:nvSpPr>
        <p:spPr>
          <a:xfrm>
            <a:off x="4211960" y="4365104"/>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“Y” </a:t>
            </a:r>
            <a:r>
              <a:rPr lang="en-GB" sz="1200">
                <a:solidFill>
                  <a:schemeClr val="tx1"/>
                </a:solidFill>
              </a:rPr>
              <a:t>may nullify </a:t>
            </a:r>
            <a:r>
              <a:rPr lang="en-GB" sz="1200" dirty="0">
                <a:solidFill>
                  <a:schemeClr val="tx1"/>
                </a:solidFill>
              </a:rPr>
              <a:t>objection test.</a:t>
            </a:r>
          </a:p>
        </p:txBody>
      </p:sp>
      <p:sp>
        <p:nvSpPr>
          <p:cNvPr id="17" name="Rectangle 16"/>
          <p:cNvSpPr/>
          <p:nvPr/>
        </p:nvSpPr>
        <p:spPr>
          <a:xfrm>
            <a:off x="4211960" y="4797152"/>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“Y” nullifies objection test.</a:t>
            </a:r>
          </a:p>
        </p:txBody>
      </p:sp>
      <p:sp>
        <p:nvSpPr>
          <p:cNvPr id="18" name="Rectangle 17"/>
          <p:cNvSpPr/>
          <p:nvPr/>
        </p:nvSpPr>
        <p:spPr>
          <a:xfrm>
            <a:off x="1187624" y="1772816"/>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Data item</a:t>
            </a:r>
          </a:p>
        </p:txBody>
      </p:sp>
      <p:sp>
        <p:nvSpPr>
          <p:cNvPr id="19" name="Rectangle 18"/>
          <p:cNvSpPr/>
          <p:nvPr/>
        </p:nvSpPr>
        <p:spPr>
          <a:xfrm>
            <a:off x="4211960" y="1772816"/>
            <a:ext cx="302433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Purpose / validations</a:t>
            </a:r>
          </a:p>
        </p:txBody>
      </p:sp>
    </p:spTree>
    <p:extLst>
      <p:ext uri="{BB962C8B-B14F-4D97-AF65-F5344CB8AC3E}">
        <p14:creationId xmlns:p14="http://schemas.microsoft.com/office/powerpoint/2010/main" val="960868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t>Phases of a switch request (happy path)</a:t>
            </a:r>
          </a:p>
        </p:txBody>
      </p:sp>
      <p:sp>
        <p:nvSpPr>
          <p:cNvPr id="4" name="Rectangle 3"/>
          <p:cNvSpPr/>
          <p:nvPr/>
        </p:nvSpPr>
        <p:spPr>
          <a:xfrm>
            <a:off x="467544" y="1412776"/>
            <a:ext cx="859579"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Switch request</a:t>
            </a:r>
          </a:p>
        </p:txBody>
      </p:sp>
      <p:cxnSp>
        <p:nvCxnSpPr>
          <p:cNvPr id="5" name="Straight Connector 4"/>
          <p:cNvCxnSpPr/>
          <p:nvPr/>
        </p:nvCxnSpPr>
        <p:spPr>
          <a:xfrm>
            <a:off x="179512" y="3212976"/>
            <a:ext cx="8856984"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4" idx="2"/>
          </p:cNvCxnSpPr>
          <p:nvPr/>
        </p:nvCxnSpPr>
        <p:spPr>
          <a:xfrm flipH="1">
            <a:off x="897333" y="2276872"/>
            <a:ext cx="1" cy="93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83568" y="3933056"/>
            <a:ext cx="931587"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Validated switch request</a:t>
            </a:r>
          </a:p>
        </p:txBody>
      </p:sp>
      <p:sp>
        <p:nvSpPr>
          <p:cNvPr id="8" name="Rectangle 7"/>
          <p:cNvSpPr/>
          <p:nvPr/>
        </p:nvSpPr>
        <p:spPr>
          <a:xfrm>
            <a:off x="3363959" y="3933056"/>
            <a:ext cx="1008112"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Not objected</a:t>
            </a:r>
          </a:p>
        </p:txBody>
      </p:sp>
      <p:cxnSp>
        <p:nvCxnSpPr>
          <p:cNvPr id="9" name="Straight Connector 8"/>
          <p:cNvCxnSpPr>
            <a:endCxn id="10" idx="1"/>
          </p:cNvCxnSpPr>
          <p:nvPr/>
        </p:nvCxnSpPr>
        <p:spPr>
          <a:xfrm>
            <a:off x="5868144" y="2744924"/>
            <a:ext cx="0" cy="154817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5868144" y="3861048"/>
            <a:ext cx="1008112"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Gate</a:t>
            </a:r>
          </a:p>
          <a:p>
            <a:pPr algn="ctr"/>
            <a:r>
              <a:rPr lang="en-GB" sz="1400" dirty="0">
                <a:solidFill>
                  <a:schemeClr val="tx1"/>
                </a:solidFill>
              </a:rPr>
              <a:t>Closure</a:t>
            </a:r>
          </a:p>
        </p:txBody>
      </p:sp>
      <p:sp>
        <p:nvSpPr>
          <p:cNvPr id="11" name="TextBox 10"/>
          <p:cNvSpPr txBox="1"/>
          <p:nvPr/>
        </p:nvSpPr>
        <p:spPr>
          <a:xfrm>
            <a:off x="5508104" y="2420888"/>
            <a:ext cx="715260" cy="369332"/>
          </a:xfrm>
          <a:prstGeom prst="rect">
            <a:avLst/>
          </a:prstGeom>
          <a:noFill/>
        </p:spPr>
        <p:txBody>
          <a:bodyPr wrap="none" rtlCol="0">
            <a:spAutoFit/>
          </a:bodyPr>
          <a:lstStyle/>
          <a:p>
            <a:r>
              <a:rPr lang="en-GB" dirty="0"/>
              <a:t>17:00</a:t>
            </a:r>
          </a:p>
        </p:txBody>
      </p:sp>
      <p:cxnSp>
        <p:nvCxnSpPr>
          <p:cNvPr id="12" name="Straight Arrow Connector 11"/>
          <p:cNvCxnSpPr>
            <a:stCxn id="7" idx="3"/>
            <a:endCxn id="8" idx="1"/>
          </p:cNvCxnSpPr>
          <p:nvPr/>
        </p:nvCxnSpPr>
        <p:spPr>
          <a:xfrm>
            <a:off x="1615155" y="4365104"/>
            <a:ext cx="1748804"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051720" y="3841884"/>
            <a:ext cx="1027845" cy="523220"/>
          </a:xfrm>
          <a:prstGeom prst="rect">
            <a:avLst/>
          </a:prstGeom>
          <a:noFill/>
        </p:spPr>
        <p:txBody>
          <a:bodyPr wrap="none" rtlCol="0">
            <a:spAutoFit/>
          </a:bodyPr>
          <a:lstStyle/>
          <a:p>
            <a:r>
              <a:rPr lang="en-GB" sz="1400" dirty="0"/>
              <a:t>Objection* </a:t>
            </a:r>
          </a:p>
          <a:p>
            <a:r>
              <a:rPr lang="en-GB" sz="1400" dirty="0"/>
              <a:t>window</a:t>
            </a:r>
          </a:p>
        </p:txBody>
      </p:sp>
      <p:cxnSp>
        <p:nvCxnSpPr>
          <p:cNvPr id="14" name="Straight Connector 13"/>
          <p:cNvCxnSpPr>
            <a:endCxn id="16" idx="1"/>
          </p:cNvCxnSpPr>
          <p:nvPr/>
        </p:nvCxnSpPr>
        <p:spPr>
          <a:xfrm flipH="1">
            <a:off x="7593926" y="2744924"/>
            <a:ext cx="2410" cy="154817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236296" y="2375592"/>
            <a:ext cx="715260" cy="369332"/>
          </a:xfrm>
          <a:prstGeom prst="rect">
            <a:avLst/>
          </a:prstGeom>
          <a:noFill/>
        </p:spPr>
        <p:txBody>
          <a:bodyPr wrap="none" rtlCol="0">
            <a:spAutoFit/>
          </a:bodyPr>
          <a:lstStyle/>
          <a:p>
            <a:r>
              <a:rPr lang="en-GB" dirty="0"/>
              <a:t>00:00</a:t>
            </a:r>
          </a:p>
        </p:txBody>
      </p:sp>
      <p:sp>
        <p:nvSpPr>
          <p:cNvPr id="16" name="Rectangle 15"/>
          <p:cNvSpPr/>
          <p:nvPr/>
        </p:nvSpPr>
        <p:spPr>
          <a:xfrm>
            <a:off x="7593926" y="3861048"/>
            <a:ext cx="1008112"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Switched</a:t>
            </a:r>
          </a:p>
        </p:txBody>
      </p:sp>
      <p:sp>
        <p:nvSpPr>
          <p:cNvPr id="17" name="Rectangle 16"/>
          <p:cNvSpPr/>
          <p:nvPr/>
        </p:nvSpPr>
        <p:spPr>
          <a:xfrm>
            <a:off x="1691680" y="1412776"/>
            <a:ext cx="985673"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Validated switch notice</a:t>
            </a:r>
          </a:p>
        </p:txBody>
      </p:sp>
      <p:sp>
        <p:nvSpPr>
          <p:cNvPr id="18" name="Rectangle 17"/>
          <p:cNvSpPr/>
          <p:nvPr/>
        </p:nvSpPr>
        <p:spPr>
          <a:xfrm>
            <a:off x="3995937" y="1412776"/>
            <a:ext cx="1152128"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Confirmed notice</a:t>
            </a:r>
          </a:p>
        </p:txBody>
      </p:sp>
      <p:sp>
        <p:nvSpPr>
          <p:cNvPr id="19" name="Rectangle 18"/>
          <p:cNvSpPr/>
          <p:nvPr/>
        </p:nvSpPr>
        <p:spPr>
          <a:xfrm>
            <a:off x="5849278" y="1412776"/>
            <a:ext cx="859579"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Secured switch notice</a:t>
            </a:r>
          </a:p>
        </p:txBody>
      </p:sp>
      <p:cxnSp>
        <p:nvCxnSpPr>
          <p:cNvPr id="20" name="Straight Arrow Connector 19"/>
          <p:cNvCxnSpPr>
            <a:endCxn id="17" idx="2"/>
          </p:cNvCxnSpPr>
          <p:nvPr/>
        </p:nvCxnSpPr>
        <p:spPr>
          <a:xfrm flipV="1">
            <a:off x="2184516" y="2276872"/>
            <a:ext cx="1" cy="93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18" idx="2"/>
          </p:cNvCxnSpPr>
          <p:nvPr/>
        </p:nvCxnSpPr>
        <p:spPr>
          <a:xfrm flipV="1">
            <a:off x="4572001" y="2276872"/>
            <a:ext cx="0" cy="93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endCxn id="19" idx="2"/>
          </p:cNvCxnSpPr>
          <p:nvPr/>
        </p:nvCxnSpPr>
        <p:spPr>
          <a:xfrm flipV="1">
            <a:off x="6279068" y="2276872"/>
            <a:ext cx="0" cy="93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8" idx="3"/>
          </p:cNvCxnSpPr>
          <p:nvPr/>
        </p:nvCxnSpPr>
        <p:spPr>
          <a:xfrm flipV="1">
            <a:off x="4372071" y="3212976"/>
            <a:ext cx="0" cy="115212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7" idx="3"/>
          </p:cNvCxnSpPr>
          <p:nvPr/>
        </p:nvCxnSpPr>
        <p:spPr>
          <a:xfrm flipV="1">
            <a:off x="1615155" y="3212976"/>
            <a:ext cx="0" cy="115212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87502" y="5383088"/>
            <a:ext cx="8414536" cy="523220"/>
          </a:xfrm>
          <a:prstGeom prst="rect">
            <a:avLst/>
          </a:prstGeom>
          <a:noFill/>
        </p:spPr>
        <p:txBody>
          <a:bodyPr wrap="square" rtlCol="0">
            <a:spAutoFit/>
          </a:bodyPr>
          <a:lstStyle/>
          <a:p>
            <a:r>
              <a:rPr lang="en-GB" sz="1400" dirty="0"/>
              <a:t>* Objection period (1 or 2 days) is determined by the prevailing RMP market sector code held in CSS, not the market sector code provided by the gaining Supplier in the switch request. </a:t>
            </a:r>
          </a:p>
        </p:txBody>
      </p:sp>
    </p:spTree>
    <p:extLst>
      <p:ext uri="{BB962C8B-B14F-4D97-AF65-F5344CB8AC3E}">
        <p14:creationId xmlns:p14="http://schemas.microsoft.com/office/powerpoint/2010/main" val="820571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5425" y="288703"/>
            <a:ext cx="8688388" cy="908049"/>
          </a:xfrm>
        </p:spPr>
        <p:txBody>
          <a:bodyPr/>
          <a:lstStyle/>
          <a:p>
            <a:r>
              <a:rPr lang="en-GB" sz="2000" dirty="0"/>
              <a:t>Notifications issued by CSS during a switch request (happy path)</a:t>
            </a:r>
            <a:br>
              <a:rPr lang="en-GB" sz="1600" dirty="0"/>
            </a:br>
            <a:br>
              <a:rPr lang="en-GB" sz="1600" dirty="0"/>
            </a:br>
            <a:r>
              <a:rPr lang="en-GB" sz="1200" dirty="0"/>
              <a:t>Source – Operational Choreography document: </a:t>
            </a:r>
            <a:r>
              <a:rPr lang="en-GB" sz="1200" dirty="0">
                <a:hlinkClick r:id="rId2"/>
              </a:rPr>
              <a:t>https://www.ofgem.gov.uk/system/files/docs/2017/10/d-4.1.6_e2e_operational_choreography_v3.0_daft_final.pdf</a:t>
            </a:r>
            <a:endParaRPr lang="en-GB" sz="1200" dirty="0"/>
          </a:p>
        </p:txBody>
      </p:sp>
      <p:sp>
        <p:nvSpPr>
          <p:cNvPr id="4" name="Rectangle 3"/>
          <p:cNvSpPr/>
          <p:nvPr/>
        </p:nvSpPr>
        <p:spPr>
          <a:xfrm>
            <a:off x="107504" y="4365104"/>
            <a:ext cx="859579"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Switch request</a:t>
            </a:r>
          </a:p>
        </p:txBody>
      </p:sp>
      <p:cxnSp>
        <p:nvCxnSpPr>
          <p:cNvPr id="5" name="Straight Connector 4"/>
          <p:cNvCxnSpPr/>
          <p:nvPr/>
        </p:nvCxnSpPr>
        <p:spPr>
          <a:xfrm>
            <a:off x="179512" y="6165304"/>
            <a:ext cx="8856984"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4" idx="2"/>
          </p:cNvCxnSpPr>
          <p:nvPr/>
        </p:nvCxnSpPr>
        <p:spPr>
          <a:xfrm flipH="1">
            <a:off x="537293" y="5229200"/>
            <a:ext cx="1" cy="93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179559" y="5697252"/>
            <a:ext cx="0" cy="46805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819519" y="5373216"/>
            <a:ext cx="715260" cy="369332"/>
          </a:xfrm>
          <a:prstGeom prst="rect">
            <a:avLst/>
          </a:prstGeom>
          <a:noFill/>
        </p:spPr>
        <p:txBody>
          <a:bodyPr wrap="none" rtlCol="0">
            <a:spAutoFit/>
          </a:bodyPr>
          <a:lstStyle/>
          <a:p>
            <a:r>
              <a:rPr lang="en-GB" dirty="0"/>
              <a:t>17:00</a:t>
            </a:r>
          </a:p>
        </p:txBody>
      </p:sp>
      <p:cxnSp>
        <p:nvCxnSpPr>
          <p:cNvPr id="9" name="Straight Connector 8"/>
          <p:cNvCxnSpPr/>
          <p:nvPr/>
        </p:nvCxnSpPr>
        <p:spPr>
          <a:xfrm flipH="1">
            <a:off x="7593926" y="5697252"/>
            <a:ext cx="2410" cy="46805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236296" y="5327920"/>
            <a:ext cx="715260" cy="369332"/>
          </a:xfrm>
          <a:prstGeom prst="rect">
            <a:avLst/>
          </a:prstGeom>
          <a:noFill/>
        </p:spPr>
        <p:txBody>
          <a:bodyPr wrap="none" rtlCol="0">
            <a:spAutoFit/>
          </a:bodyPr>
          <a:lstStyle/>
          <a:p>
            <a:r>
              <a:rPr lang="en-GB" dirty="0"/>
              <a:t>00:00</a:t>
            </a:r>
          </a:p>
        </p:txBody>
      </p:sp>
      <p:sp>
        <p:nvSpPr>
          <p:cNvPr id="11" name="Rectangle 10"/>
          <p:cNvSpPr/>
          <p:nvPr/>
        </p:nvSpPr>
        <p:spPr>
          <a:xfrm>
            <a:off x="1331640" y="4365104"/>
            <a:ext cx="985673"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Validated switch notice</a:t>
            </a:r>
          </a:p>
        </p:txBody>
      </p:sp>
      <p:sp>
        <p:nvSpPr>
          <p:cNvPr id="12" name="Rectangle 11"/>
          <p:cNvSpPr/>
          <p:nvPr/>
        </p:nvSpPr>
        <p:spPr>
          <a:xfrm>
            <a:off x="3635896" y="4365104"/>
            <a:ext cx="1152128"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Confirmed notice</a:t>
            </a:r>
          </a:p>
        </p:txBody>
      </p:sp>
      <p:sp>
        <p:nvSpPr>
          <p:cNvPr id="13" name="Rectangle 12"/>
          <p:cNvSpPr/>
          <p:nvPr/>
        </p:nvSpPr>
        <p:spPr>
          <a:xfrm>
            <a:off x="6160693" y="4365104"/>
            <a:ext cx="859579"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Secured switch notice</a:t>
            </a:r>
          </a:p>
        </p:txBody>
      </p:sp>
      <p:cxnSp>
        <p:nvCxnSpPr>
          <p:cNvPr id="14" name="Straight Arrow Connector 13"/>
          <p:cNvCxnSpPr>
            <a:endCxn id="11" idx="2"/>
          </p:cNvCxnSpPr>
          <p:nvPr/>
        </p:nvCxnSpPr>
        <p:spPr>
          <a:xfrm flipV="1">
            <a:off x="1824476" y="5229200"/>
            <a:ext cx="1" cy="93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12" idx="2"/>
          </p:cNvCxnSpPr>
          <p:nvPr/>
        </p:nvCxnSpPr>
        <p:spPr>
          <a:xfrm flipV="1">
            <a:off x="4211960" y="5229200"/>
            <a:ext cx="0" cy="93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13" idx="2"/>
          </p:cNvCxnSpPr>
          <p:nvPr/>
        </p:nvCxnSpPr>
        <p:spPr>
          <a:xfrm flipV="1">
            <a:off x="6590483" y="5229200"/>
            <a:ext cx="0" cy="93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880801" y="1484784"/>
            <a:ext cx="1890999" cy="2592288"/>
            <a:chOff x="1259632" y="1484784"/>
            <a:chExt cx="1890999" cy="2592288"/>
          </a:xfrm>
        </p:grpSpPr>
        <p:sp>
          <p:nvSpPr>
            <p:cNvPr id="18" name="Rectangle 17"/>
            <p:cNvSpPr/>
            <p:nvPr/>
          </p:nvSpPr>
          <p:spPr>
            <a:xfrm>
              <a:off x="1259632" y="1484784"/>
              <a:ext cx="1890999"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Gaining Supplier</a:t>
              </a:r>
            </a:p>
          </p:txBody>
        </p:sp>
        <p:sp>
          <p:nvSpPr>
            <p:cNvPr id="19" name="Rectangle 18"/>
            <p:cNvSpPr/>
            <p:nvPr/>
          </p:nvSpPr>
          <p:spPr>
            <a:xfrm>
              <a:off x="1259632" y="1916832"/>
              <a:ext cx="1890999"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Outgoing Supplier</a:t>
              </a:r>
            </a:p>
          </p:txBody>
        </p:sp>
        <p:sp>
          <p:nvSpPr>
            <p:cNvPr id="20" name="Rectangle 19"/>
            <p:cNvSpPr/>
            <p:nvPr/>
          </p:nvSpPr>
          <p:spPr>
            <a:xfrm>
              <a:off x="1259632" y="2348880"/>
              <a:ext cx="1890999"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Gaining Shipper</a:t>
              </a:r>
            </a:p>
          </p:txBody>
        </p:sp>
        <p:sp>
          <p:nvSpPr>
            <p:cNvPr id="21" name="Rectangle 20"/>
            <p:cNvSpPr/>
            <p:nvPr/>
          </p:nvSpPr>
          <p:spPr>
            <a:xfrm>
              <a:off x="1259632" y="2780928"/>
              <a:ext cx="1890999"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Outgoing Shipper</a:t>
              </a:r>
            </a:p>
          </p:txBody>
        </p:sp>
        <p:sp>
          <p:nvSpPr>
            <p:cNvPr id="22" name="Rectangle 21"/>
            <p:cNvSpPr/>
            <p:nvPr/>
          </p:nvSpPr>
          <p:spPr>
            <a:xfrm>
              <a:off x="1259632" y="3212976"/>
              <a:ext cx="1890999"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strike="sngStrike" dirty="0">
                  <a:solidFill>
                    <a:schemeClr val="tx1"/>
                  </a:solidFill>
                </a:rPr>
                <a:t>UK Link</a:t>
              </a:r>
              <a:r>
                <a:rPr lang="en-GB" sz="1400" dirty="0">
                  <a:solidFill>
                    <a:schemeClr val="tx1"/>
                  </a:solidFill>
                </a:rPr>
                <a:t>*</a:t>
              </a:r>
            </a:p>
          </p:txBody>
        </p:sp>
        <p:sp>
          <p:nvSpPr>
            <p:cNvPr id="23" name="Rectangle 22"/>
            <p:cNvSpPr/>
            <p:nvPr/>
          </p:nvSpPr>
          <p:spPr>
            <a:xfrm>
              <a:off x="1259632" y="3645024"/>
              <a:ext cx="1890999"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Data Enquiry Service</a:t>
              </a:r>
            </a:p>
          </p:txBody>
        </p:sp>
      </p:grpSp>
      <p:grpSp>
        <p:nvGrpSpPr>
          <p:cNvPr id="24" name="Group 23"/>
          <p:cNvGrpSpPr/>
          <p:nvPr/>
        </p:nvGrpSpPr>
        <p:grpSpPr>
          <a:xfrm>
            <a:off x="3257065" y="1484784"/>
            <a:ext cx="1890999" cy="2592288"/>
            <a:chOff x="1259632" y="1484784"/>
            <a:chExt cx="1890999" cy="2592288"/>
          </a:xfrm>
        </p:grpSpPr>
        <p:sp>
          <p:nvSpPr>
            <p:cNvPr id="25" name="Rectangle 24"/>
            <p:cNvSpPr/>
            <p:nvPr/>
          </p:nvSpPr>
          <p:spPr>
            <a:xfrm>
              <a:off x="1259632" y="1484784"/>
              <a:ext cx="1890999"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Gaining Supplier</a:t>
              </a:r>
            </a:p>
          </p:txBody>
        </p:sp>
        <p:sp>
          <p:nvSpPr>
            <p:cNvPr id="26" name="Rectangle 25"/>
            <p:cNvSpPr/>
            <p:nvPr/>
          </p:nvSpPr>
          <p:spPr>
            <a:xfrm>
              <a:off x="1259632" y="1916832"/>
              <a:ext cx="1890999"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Outgoing Supplier</a:t>
              </a:r>
            </a:p>
          </p:txBody>
        </p:sp>
        <p:sp>
          <p:nvSpPr>
            <p:cNvPr id="27" name="Rectangle 26"/>
            <p:cNvSpPr/>
            <p:nvPr/>
          </p:nvSpPr>
          <p:spPr>
            <a:xfrm>
              <a:off x="1259632" y="2348880"/>
              <a:ext cx="1890999"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strike="sngStrike" dirty="0">
                  <a:solidFill>
                    <a:schemeClr val="tx1"/>
                  </a:solidFill>
                </a:rPr>
                <a:t>Gaining Shipper</a:t>
              </a:r>
            </a:p>
          </p:txBody>
        </p:sp>
        <p:sp>
          <p:nvSpPr>
            <p:cNvPr id="28" name="Rectangle 27"/>
            <p:cNvSpPr/>
            <p:nvPr/>
          </p:nvSpPr>
          <p:spPr>
            <a:xfrm>
              <a:off x="1259632" y="2780928"/>
              <a:ext cx="1890999"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Outgoing Shipper</a:t>
              </a:r>
            </a:p>
          </p:txBody>
        </p:sp>
        <p:sp>
          <p:nvSpPr>
            <p:cNvPr id="29" name="Rectangle 28"/>
            <p:cNvSpPr/>
            <p:nvPr/>
          </p:nvSpPr>
          <p:spPr>
            <a:xfrm>
              <a:off x="1259632" y="3212976"/>
              <a:ext cx="1890999"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UK Link</a:t>
              </a:r>
            </a:p>
          </p:txBody>
        </p:sp>
        <p:sp>
          <p:nvSpPr>
            <p:cNvPr id="30" name="Rectangle 29"/>
            <p:cNvSpPr/>
            <p:nvPr/>
          </p:nvSpPr>
          <p:spPr>
            <a:xfrm>
              <a:off x="1259632" y="3645024"/>
              <a:ext cx="1890999"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Data Enquiry Service</a:t>
              </a:r>
            </a:p>
          </p:txBody>
        </p:sp>
      </p:grpSp>
      <p:grpSp>
        <p:nvGrpSpPr>
          <p:cNvPr id="31" name="Group 30"/>
          <p:cNvGrpSpPr/>
          <p:nvPr/>
        </p:nvGrpSpPr>
        <p:grpSpPr>
          <a:xfrm>
            <a:off x="5633329" y="1484784"/>
            <a:ext cx="1890999" cy="2592288"/>
            <a:chOff x="1259632" y="1484784"/>
            <a:chExt cx="1890999" cy="2592288"/>
          </a:xfrm>
        </p:grpSpPr>
        <p:sp>
          <p:nvSpPr>
            <p:cNvPr id="32" name="Rectangle 31"/>
            <p:cNvSpPr/>
            <p:nvPr/>
          </p:nvSpPr>
          <p:spPr>
            <a:xfrm>
              <a:off x="1259632" y="1484784"/>
              <a:ext cx="1890999"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Gaining Supplier</a:t>
              </a:r>
            </a:p>
          </p:txBody>
        </p:sp>
        <p:sp>
          <p:nvSpPr>
            <p:cNvPr id="33" name="Rectangle 32"/>
            <p:cNvSpPr/>
            <p:nvPr/>
          </p:nvSpPr>
          <p:spPr>
            <a:xfrm>
              <a:off x="1259632" y="1916832"/>
              <a:ext cx="1890999"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Outgoing Supplier</a:t>
              </a:r>
            </a:p>
          </p:txBody>
        </p:sp>
        <p:sp>
          <p:nvSpPr>
            <p:cNvPr id="34" name="Rectangle 33"/>
            <p:cNvSpPr/>
            <p:nvPr/>
          </p:nvSpPr>
          <p:spPr>
            <a:xfrm>
              <a:off x="1259632" y="2348880"/>
              <a:ext cx="1890999"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Gaining Shipper</a:t>
              </a:r>
            </a:p>
          </p:txBody>
        </p:sp>
        <p:sp>
          <p:nvSpPr>
            <p:cNvPr id="35" name="Rectangle 34"/>
            <p:cNvSpPr/>
            <p:nvPr/>
          </p:nvSpPr>
          <p:spPr>
            <a:xfrm>
              <a:off x="1259632" y="2780928"/>
              <a:ext cx="1890999"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Outgoing Shipper</a:t>
              </a:r>
            </a:p>
          </p:txBody>
        </p:sp>
        <p:sp>
          <p:nvSpPr>
            <p:cNvPr id="36" name="Rectangle 35"/>
            <p:cNvSpPr/>
            <p:nvPr/>
          </p:nvSpPr>
          <p:spPr>
            <a:xfrm>
              <a:off x="1259632" y="3212976"/>
              <a:ext cx="1890999"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UK Link</a:t>
              </a:r>
            </a:p>
          </p:txBody>
        </p:sp>
        <p:sp>
          <p:nvSpPr>
            <p:cNvPr id="37" name="Rectangle 36"/>
            <p:cNvSpPr/>
            <p:nvPr/>
          </p:nvSpPr>
          <p:spPr>
            <a:xfrm>
              <a:off x="1259632" y="3645024"/>
              <a:ext cx="1890999"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Data Enquiry Service</a:t>
              </a:r>
            </a:p>
          </p:txBody>
        </p:sp>
      </p:grpSp>
      <p:cxnSp>
        <p:nvCxnSpPr>
          <p:cNvPr id="38" name="Straight Arrow Connector 37"/>
          <p:cNvCxnSpPr>
            <a:stCxn id="11" idx="0"/>
            <a:endCxn id="23" idx="2"/>
          </p:cNvCxnSpPr>
          <p:nvPr/>
        </p:nvCxnSpPr>
        <p:spPr>
          <a:xfrm flipV="1">
            <a:off x="1824477" y="4077072"/>
            <a:ext cx="1824" cy="2880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13" idx="0"/>
            <a:endCxn id="37" idx="2"/>
          </p:cNvCxnSpPr>
          <p:nvPr/>
        </p:nvCxnSpPr>
        <p:spPr>
          <a:xfrm flipH="1" flipV="1">
            <a:off x="6578829" y="4077072"/>
            <a:ext cx="11654" cy="2880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12" idx="0"/>
            <a:endCxn id="30" idx="2"/>
          </p:cNvCxnSpPr>
          <p:nvPr/>
        </p:nvCxnSpPr>
        <p:spPr>
          <a:xfrm flipH="1" flipV="1">
            <a:off x="4202565" y="4077072"/>
            <a:ext cx="9395" cy="2880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179512" y="6340678"/>
            <a:ext cx="1718227" cy="369332"/>
          </a:xfrm>
          <a:prstGeom prst="rect">
            <a:avLst/>
          </a:prstGeom>
          <a:noFill/>
        </p:spPr>
        <p:txBody>
          <a:bodyPr wrap="none" rtlCol="0">
            <a:spAutoFit/>
          </a:bodyPr>
          <a:lstStyle/>
          <a:p>
            <a:r>
              <a:rPr lang="en-GB" dirty="0"/>
              <a:t>* - under review</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t>Phases of a switch request validation failure</a:t>
            </a:r>
            <a:br>
              <a:rPr lang="en-GB" sz="2400" dirty="0"/>
            </a:br>
            <a:endParaRPr lang="en-GB" sz="2400" dirty="0"/>
          </a:p>
        </p:txBody>
      </p:sp>
      <p:sp>
        <p:nvSpPr>
          <p:cNvPr id="4" name="Rectangle 3"/>
          <p:cNvSpPr/>
          <p:nvPr/>
        </p:nvSpPr>
        <p:spPr>
          <a:xfrm>
            <a:off x="467544" y="1700808"/>
            <a:ext cx="859579"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Switch request</a:t>
            </a:r>
          </a:p>
        </p:txBody>
      </p:sp>
      <p:cxnSp>
        <p:nvCxnSpPr>
          <p:cNvPr id="5" name="Straight Connector 4"/>
          <p:cNvCxnSpPr/>
          <p:nvPr/>
        </p:nvCxnSpPr>
        <p:spPr>
          <a:xfrm>
            <a:off x="179512" y="3501008"/>
            <a:ext cx="8856984"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4" idx="2"/>
          </p:cNvCxnSpPr>
          <p:nvPr/>
        </p:nvCxnSpPr>
        <p:spPr>
          <a:xfrm flipH="1">
            <a:off x="897333" y="2564904"/>
            <a:ext cx="1" cy="93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83568" y="4221088"/>
            <a:ext cx="931587"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Validated switch request</a:t>
            </a:r>
          </a:p>
        </p:txBody>
      </p:sp>
      <p:cxnSp>
        <p:nvCxnSpPr>
          <p:cNvPr id="8" name="Straight Connector 7"/>
          <p:cNvCxnSpPr/>
          <p:nvPr/>
        </p:nvCxnSpPr>
        <p:spPr>
          <a:xfrm>
            <a:off x="5868144" y="3032956"/>
            <a:ext cx="0" cy="154817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508104" y="2708920"/>
            <a:ext cx="715260" cy="369332"/>
          </a:xfrm>
          <a:prstGeom prst="rect">
            <a:avLst/>
          </a:prstGeom>
          <a:noFill/>
        </p:spPr>
        <p:txBody>
          <a:bodyPr wrap="none" rtlCol="0">
            <a:spAutoFit/>
          </a:bodyPr>
          <a:lstStyle/>
          <a:p>
            <a:r>
              <a:rPr lang="en-GB" dirty="0"/>
              <a:t>17:00</a:t>
            </a:r>
          </a:p>
        </p:txBody>
      </p:sp>
      <p:cxnSp>
        <p:nvCxnSpPr>
          <p:cNvPr id="10" name="Straight Connector 9"/>
          <p:cNvCxnSpPr/>
          <p:nvPr/>
        </p:nvCxnSpPr>
        <p:spPr>
          <a:xfrm flipH="1">
            <a:off x="7593926" y="3032956"/>
            <a:ext cx="2410" cy="154817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236296" y="2663624"/>
            <a:ext cx="715260" cy="369332"/>
          </a:xfrm>
          <a:prstGeom prst="rect">
            <a:avLst/>
          </a:prstGeom>
          <a:noFill/>
        </p:spPr>
        <p:txBody>
          <a:bodyPr wrap="none" rtlCol="0">
            <a:spAutoFit/>
          </a:bodyPr>
          <a:lstStyle/>
          <a:p>
            <a:r>
              <a:rPr lang="en-GB" dirty="0"/>
              <a:t>00:00</a:t>
            </a:r>
          </a:p>
        </p:txBody>
      </p:sp>
      <p:sp>
        <p:nvSpPr>
          <p:cNvPr id="12" name="Rectangle 11"/>
          <p:cNvSpPr/>
          <p:nvPr/>
        </p:nvSpPr>
        <p:spPr>
          <a:xfrm>
            <a:off x="1691680" y="1700808"/>
            <a:ext cx="985673"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Failed validation – switch cancelled</a:t>
            </a:r>
          </a:p>
        </p:txBody>
      </p:sp>
      <p:cxnSp>
        <p:nvCxnSpPr>
          <p:cNvPr id="13" name="Straight Arrow Connector 12"/>
          <p:cNvCxnSpPr>
            <a:endCxn id="12" idx="2"/>
          </p:cNvCxnSpPr>
          <p:nvPr/>
        </p:nvCxnSpPr>
        <p:spPr>
          <a:xfrm flipV="1">
            <a:off x="2184516" y="2564904"/>
            <a:ext cx="1" cy="93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7" idx="3"/>
          </p:cNvCxnSpPr>
          <p:nvPr/>
        </p:nvCxnSpPr>
        <p:spPr>
          <a:xfrm flipV="1">
            <a:off x="1615155" y="3501008"/>
            <a:ext cx="0" cy="115212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8860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t>Phases of a switch request objection</a:t>
            </a:r>
            <a:br>
              <a:rPr lang="en-GB" sz="2400" dirty="0"/>
            </a:br>
            <a:endParaRPr lang="en-GB" sz="2400" dirty="0"/>
          </a:p>
        </p:txBody>
      </p:sp>
      <p:sp>
        <p:nvSpPr>
          <p:cNvPr id="4" name="Rectangle 3"/>
          <p:cNvSpPr/>
          <p:nvPr/>
        </p:nvSpPr>
        <p:spPr>
          <a:xfrm>
            <a:off x="467544" y="1700808"/>
            <a:ext cx="859579"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Switch request</a:t>
            </a:r>
          </a:p>
        </p:txBody>
      </p:sp>
      <p:cxnSp>
        <p:nvCxnSpPr>
          <p:cNvPr id="5" name="Straight Connector 4"/>
          <p:cNvCxnSpPr/>
          <p:nvPr/>
        </p:nvCxnSpPr>
        <p:spPr>
          <a:xfrm>
            <a:off x="179512" y="3501008"/>
            <a:ext cx="8856984"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4" idx="2"/>
          </p:cNvCxnSpPr>
          <p:nvPr/>
        </p:nvCxnSpPr>
        <p:spPr>
          <a:xfrm flipH="1">
            <a:off x="897333" y="2564904"/>
            <a:ext cx="1" cy="93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83568" y="4221088"/>
            <a:ext cx="931587"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Validated switch request</a:t>
            </a:r>
          </a:p>
        </p:txBody>
      </p:sp>
      <p:cxnSp>
        <p:nvCxnSpPr>
          <p:cNvPr id="8" name="Straight Connector 7"/>
          <p:cNvCxnSpPr/>
          <p:nvPr/>
        </p:nvCxnSpPr>
        <p:spPr>
          <a:xfrm>
            <a:off x="5868144" y="3032956"/>
            <a:ext cx="0" cy="154817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508104" y="2708920"/>
            <a:ext cx="715260" cy="369332"/>
          </a:xfrm>
          <a:prstGeom prst="rect">
            <a:avLst/>
          </a:prstGeom>
          <a:noFill/>
        </p:spPr>
        <p:txBody>
          <a:bodyPr wrap="none" rtlCol="0">
            <a:spAutoFit/>
          </a:bodyPr>
          <a:lstStyle/>
          <a:p>
            <a:r>
              <a:rPr lang="en-GB" dirty="0"/>
              <a:t>17:00</a:t>
            </a:r>
          </a:p>
        </p:txBody>
      </p:sp>
      <p:cxnSp>
        <p:nvCxnSpPr>
          <p:cNvPr id="10" name="Straight Arrow Connector 9"/>
          <p:cNvCxnSpPr>
            <a:stCxn id="7" idx="3"/>
          </p:cNvCxnSpPr>
          <p:nvPr/>
        </p:nvCxnSpPr>
        <p:spPr>
          <a:xfrm>
            <a:off x="1615155" y="4653136"/>
            <a:ext cx="2756916"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051720" y="4129916"/>
            <a:ext cx="938077" cy="523220"/>
          </a:xfrm>
          <a:prstGeom prst="rect">
            <a:avLst/>
          </a:prstGeom>
          <a:noFill/>
        </p:spPr>
        <p:txBody>
          <a:bodyPr wrap="none" rtlCol="0">
            <a:spAutoFit/>
          </a:bodyPr>
          <a:lstStyle/>
          <a:p>
            <a:r>
              <a:rPr lang="en-GB" sz="1400" dirty="0"/>
              <a:t>Objection </a:t>
            </a:r>
          </a:p>
          <a:p>
            <a:r>
              <a:rPr lang="en-GB" sz="1400" dirty="0"/>
              <a:t>window</a:t>
            </a:r>
          </a:p>
        </p:txBody>
      </p:sp>
      <p:sp>
        <p:nvSpPr>
          <p:cNvPr id="12" name="Rectangle 11"/>
          <p:cNvSpPr/>
          <p:nvPr/>
        </p:nvSpPr>
        <p:spPr>
          <a:xfrm>
            <a:off x="1691680" y="1700808"/>
            <a:ext cx="985673"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Validated switch request</a:t>
            </a:r>
          </a:p>
        </p:txBody>
      </p:sp>
      <p:sp>
        <p:nvSpPr>
          <p:cNvPr id="13" name="Rectangle 12"/>
          <p:cNvSpPr/>
          <p:nvPr/>
        </p:nvSpPr>
        <p:spPr>
          <a:xfrm>
            <a:off x="3491880" y="1700808"/>
            <a:ext cx="967221"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Objected – switch cancelled</a:t>
            </a:r>
          </a:p>
        </p:txBody>
      </p:sp>
      <p:cxnSp>
        <p:nvCxnSpPr>
          <p:cNvPr id="14" name="Straight Arrow Connector 13"/>
          <p:cNvCxnSpPr>
            <a:endCxn id="12" idx="2"/>
          </p:cNvCxnSpPr>
          <p:nvPr/>
        </p:nvCxnSpPr>
        <p:spPr>
          <a:xfrm flipV="1">
            <a:off x="2184516" y="2564904"/>
            <a:ext cx="1" cy="93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13" idx="2"/>
          </p:cNvCxnSpPr>
          <p:nvPr/>
        </p:nvCxnSpPr>
        <p:spPr>
          <a:xfrm flipV="1">
            <a:off x="3975491" y="2564904"/>
            <a:ext cx="0" cy="93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4372071" y="3501008"/>
            <a:ext cx="0" cy="115212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7" idx="3"/>
          </p:cNvCxnSpPr>
          <p:nvPr/>
        </p:nvCxnSpPr>
        <p:spPr>
          <a:xfrm flipV="1">
            <a:off x="1615155" y="3501008"/>
            <a:ext cx="0" cy="115212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0671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t>Phases of a switch request cancellation</a:t>
            </a:r>
            <a:br>
              <a:rPr lang="en-GB" sz="2400" dirty="0"/>
            </a:br>
            <a:endParaRPr lang="en-GB" sz="2400" dirty="0"/>
          </a:p>
        </p:txBody>
      </p:sp>
      <p:sp>
        <p:nvSpPr>
          <p:cNvPr id="4" name="Rectangle 3"/>
          <p:cNvSpPr/>
          <p:nvPr/>
        </p:nvSpPr>
        <p:spPr>
          <a:xfrm>
            <a:off x="467544" y="2204864"/>
            <a:ext cx="859579"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Switch request</a:t>
            </a:r>
          </a:p>
        </p:txBody>
      </p:sp>
      <p:cxnSp>
        <p:nvCxnSpPr>
          <p:cNvPr id="5" name="Straight Connector 4"/>
          <p:cNvCxnSpPr/>
          <p:nvPr/>
        </p:nvCxnSpPr>
        <p:spPr>
          <a:xfrm>
            <a:off x="179512" y="4005064"/>
            <a:ext cx="8856984"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4" idx="2"/>
          </p:cNvCxnSpPr>
          <p:nvPr/>
        </p:nvCxnSpPr>
        <p:spPr>
          <a:xfrm flipH="1">
            <a:off x="897333" y="3068960"/>
            <a:ext cx="1" cy="93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83568" y="4725144"/>
            <a:ext cx="931587"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Validated switch request</a:t>
            </a:r>
          </a:p>
        </p:txBody>
      </p:sp>
      <p:sp>
        <p:nvSpPr>
          <p:cNvPr id="8" name="Rectangle 7"/>
          <p:cNvSpPr/>
          <p:nvPr/>
        </p:nvSpPr>
        <p:spPr>
          <a:xfrm>
            <a:off x="3363959" y="4725144"/>
            <a:ext cx="1008112"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Not objected</a:t>
            </a:r>
          </a:p>
        </p:txBody>
      </p:sp>
      <p:cxnSp>
        <p:nvCxnSpPr>
          <p:cNvPr id="9" name="Straight Connector 8"/>
          <p:cNvCxnSpPr/>
          <p:nvPr/>
        </p:nvCxnSpPr>
        <p:spPr>
          <a:xfrm>
            <a:off x="5868144" y="3537012"/>
            <a:ext cx="0" cy="154817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508104" y="3212976"/>
            <a:ext cx="715260" cy="369332"/>
          </a:xfrm>
          <a:prstGeom prst="rect">
            <a:avLst/>
          </a:prstGeom>
          <a:noFill/>
        </p:spPr>
        <p:txBody>
          <a:bodyPr wrap="none" rtlCol="0">
            <a:spAutoFit/>
          </a:bodyPr>
          <a:lstStyle/>
          <a:p>
            <a:r>
              <a:rPr lang="en-GB" dirty="0"/>
              <a:t>17:00</a:t>
            </a:r>
          </a:p>
        </p:txBody>
      </p:sp>
      <p:cxnSp>
        <p:nvCxnSpPr>
          <p:cNvPr id="11" name="Straight Arrow Connector 10"/>
          <p:cNvCxnSpPr>
            <a:stCxn id="7" idx="3"/>
            <a:endCxn id="8" idx="1"/>
          </p:cNvCxnSpPr>
          <p:nvPr/>
        </p:nvCxnSpPr>
        <p:spPr>
          <a:xfrm>
            <a:off x="1615155" y="5157192"/>
            <a:ext cx="1748804"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051720" y="4633972"/>
            <a:ext cx="938077" cy="523220"/>
          </a:xfrm>
          <a:prstGeom prst="rect">
            <a:avLst/>
          </a:prstGeom>
          <a:noFill/>
        </p:spPr>
        <p:txBody>
          <a:bodyPr wrap="none" rtlCol="0">
            <a:spAutoFit/>
          </a:bodyPr>
          <a:lstStyle/>
          <a:p>
            <a:r>
              <a:rPr lang="en-GB" sz="1400" dirty="0"/>
              <a:t>Objection </a:t>
            </a:r>
          </a:p>
          <a:p>
            <a:r>
              <a:rPr lang="en-GB" sz="1400" dirty="0"/>
              <a:t>window</a:t>
            </a:r>
          </a:p>
        </p:txBody>
      </p:sp>
      <p:cxnSp>
        <p:nvCxnSpPr>
          <p:cNvPr id="13" name="Straight Connector 12"/>
          <p:cNvCxnSpPr/>
          <p:nvPr/>
        </p:nvCxnSpPr>
        <p:spPr>
          <a:xfrm flipH="1">
            <a:off x="7593926" y="3537012"/>
            <a:ext cx="2410" cy="154817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236296" y="3167680"/>
            <a:ext cx="715260" cy="369332"/>
          </a:xfrm>
          <a:prstGeom prst="rect">
            <a:avLst/>
          </a:prstGeom>
          <a:noFill/>
        </p:spPr>
        <p:txBody>
          <a:bodyPr wrap="none" rtlCol="0">
            <a:spAutoFit/>
          </a:bodyPr>
          <a:lstStyle/>
          <a:p>
            <a:r>
              <a:rPr lang="en-GB" dirty="0"/>
              <a:t>00:00</a:t>
            </a:r>
          </a:p>
        </p:txBody>
      </p:sp>
      <p:sp>
        <p:nvSpPr>
          <p:cNvPr id="15" name="Rectangle 14"/>
          <p:cNvSpPr/>
          <p:nvPr/>
        </p:nvSpPr>
        <p:spPr>
          <a:xfrm>
            <a:off x="1691680" y="2204864"/>
            <a:ext cx="985673"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Validated switch notice</a:t>
            </a:r>
          </a:p>
        </p:txBody>
      </p:sp>
      <p:sp>
        <p:nvSpPr>
          <p:cNvPr id="16" name="Rectangle 15"/>
          <p:cNvSpPr/>
          <p:nvPr/>
        </p:nvSpPr>
        <p:spPr>
          <a:xfrm>
            <a:off x="4180843" y="2204864"/>
            <a:ext cx="1111237"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Confirmed notice</a:t>
            </a:r>
          </a:p>
        </p:txBody>
      </p:sp>
      <p:cxnSp>
        <p:nvCxnSpPr>
          <p:cNvPr id="17" name="Straight Arrow Connector 16"/>
          <p:cNvCxnSpPr>
            <a:endCxn id="15" idx="2"/>
          </p:cNvCxnSpPr>
          <p:nvPr/>
        </p:nvCxnSpPr>
        <p:spPr>
          <a:xfrm flipV="1">
            <a:off x="2184516" y="3068960"/>
            <a:ext cx="1" cy="93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16" idx="2"/>
          </p:cNvCxnSpPr>
          <p:nvPr/>
        </p:nvCxnSpPr>
        <p:spPr>
          <a:xfrm flipV="1">
            <a:off x="4736462" y="3068960"/>
            <a:ext cx="0" cy="93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8" idx="3"/>
          </p:cNvCxnSpPr>
          <p:nvPr/>
        </p:nvCxnSpPr>
        <p:spPr>
          <a:xfrm flipV="1">
            <a:off x="4372071" y="4005064"/>
            <a:ext cx="0" cy="115212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7" idx="3"/>
          </p:cNvCxnSpPr>
          <p:nvPr/>
        </p:nvCxnSpPr>
        <p:spPr>
          <a:xfrm flipV="1">
            <a:off x="1615155" y="4005064"/>
            <a:ext cx="0" cy="115212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1327123" y="980728"/>
            <a:ext cx="4538612"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Incoming Supplier cancels Switch request</a:t>
            </a:r>
          </a:p>
          <a:p>
            <a:pPr algn="ctr"/>
            <a:r>
              <a:rPr lang="en-GB" sz="1400" dirty="0">
                <a:solidFill>
                  <a:schemeClr val="tx1"/>
                </a:solidFill>
              </a:rPr>
              <a:t>(can happen up to 17:00 D-1)*</a:t>
            </a:r>
          </a:p>
        </p:txBody>
      </p:sp>
      <p:cxnSp>
        <p:nvCxnSpPr>
          <p:cNvPr id="22" name="Straight Connector 21"/>
          <p:cNvCxnSpPr/>
          <p:nvPr/>
        </p:nvCxnSpPr>
        <p:spPr>
          <a:xfrm>
            <a:off x="5858504" y="1624154"/>
            <a:ext cx="7230" cy="202551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327123" y="1876516"/>
            <a:ext cx="7230" cy="212854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55576" y="6237312"/>
            <a:ext cx="3459986" cy="307777"/>
          </a:xfrm>
          <a:prstGeom prst="rect">
            <a:avLst/>
          </a:prstGeom>
          <a:noFill/>
        </p:spPr>
        <p:txBody>
          <a:bodyPr wrap="none" rtlCol="0">
            <a:spAutoFit/>
          </a:bodyPr>
          <a:lstStyle/>
          <a:p>
            <a:r>
              <a:rPr lang="en-GB" sz="1400" dirty="0"/>
              <a:t>* Notices sent to industry parties as required</a:t>
            </a:r>
          </a:p>
        </p:txBody>
      </p:sp>
    </p:spTree>
    <p:extLst>
      <p:ext uri="{BB962C8B-B14F-4D97-AF65-F5344CB8AC3E}">
        <p14:creationId xmlns:p14="http://schemas.microsoft.com/office/powerpoint/2010/main" val="911888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t>Phases of a switch request annulment</a:t>
            </a:r>
            <a:br>
              <a:rPr lang="en-GB" sz="2400" dirty="0"/>
            </a:br>
            <a:endParaRPr lang="en-GB" sz="2400" dirty="0"/>
          </a:p>
        </p:txBody>
      </p:sp>
      <p:sp>
        <p:nvSpPr>
          <p:cNvPr id="4" name="Rectangle 3"/>
          <p:cNvSpPr/>
          <p:nvPr/>
        </p:nvSpPr>
        <p:spPr>
          <a:xfrm>
            <a:off x="467544" y="2204864"/>
            <a:ext cx="859579"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Switch request</a:t>
            </a:r>
          </a:p>
        </p:txBody>
      </p:sp>
      <p:cxnSp>
        <p:nvCxnSpPr>
          <p:cNvPr id="5" name="Straight Connector 4"/>
          <p:cNvCxnSpPr/>
          <p:nvPr/>
        </p:nvCxnSpPr>
        <p:spPr>
          <a:xfrm>
            <a:off x="179512" y="4005064"/>
            <a:ext cx="8856984"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4" idx="2"/>
          </p:cNvCxnSpPr>
          <p:nvPr/>
        </p:nvCxnSpPr>
        <p:spPr>
          <a:xfrm flipH="1">
            <a:off x="897333" y="3068960"/>
            <a:ext cx="1" cy="93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83568" y="4725144"/>
            <a:ext cx="931587"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Validated switch request</a:t>
            </a:r>
          </a:p>
        </p:txBody>
      </p:sp>
      <p:sp>
        <p:nvSpPr>
          <p:cNvPr id="8" name="Rectangle 7"/>
          <p:cNvSpPr/>
          <p:nvPr/>
        </p:nvSpPr>
        <p:spPr>
          <a:xfrm>
            <a:off x="3363959" y="4725144"/>
            <a:ext cx="1008112"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Not objected</a:t>
            </a:r>
          </a:p>
        </p:txBody>
      </p:sp>
      <p:cxnSp>
        <p:nvCxnSpPr>
          <p:cNvPr id="9" name="Straight Connector 8"/>
          <p:cNvCxnSpPr/>
          <p:nvPr/>
        </p:nvCxnSpPr>
        <p:spPr>
          <a:xfrm>
            <a:off x="6233004" y="3537012"/>
            <a:ext cx="0" cy="154817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872964" y="3212976"/>
            <a:ext cx="715260" cy="369332"/>
          </a:xfrm>
          <a:prstGeom prst="rect">
            <a:avLst/>
          </a:prstGeom>
          <a:noFill/>
        </p:spPr>
        <p:txBody>
          <a:bodyPr wrap="none" rtlCol="0">
            <a:spAutoFit/>
          </a:bodyPr>
          <a:lstStyle/>
          <a:p>
            <a:r>
              <a:rPr lang="en-GB" dirty="0"/>
              <a:t>17:00</a:t>
            </a:r>
          </a:p>
        </p:txBody>
      </p:sp>
      <p:cxnSp>
        <p:nvCxnSpPr>
          <p:cNvPr id="11" name="Straight Arrow Connector 10"/>
          <p:cNvCxnSpPr>
            <a:stCxn id="7" idx="3"/>
            <a:endCxn id="8" idx="1"/>
          </p:cNvCxnSpPr>
          <p:nvPr/>
        </p:nvCxnSpPr>
        <p:spPr>
          <a:xfrm>
            <a:off x="1615155" y="5157192"/>
            <a:ext cx="1748804"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051720" y="4633972"/>
            <a:ext cx="938077" cy="523220"/>
          </a:xfrm>
          <a:prstGeom prst="rect">
            <a:avLst/>
          </a:prstGeom>
          <a:noFill/>
        </p:spPr>
        <p:txBody>
          <a:bodyPr wrap="none" rtlCol="0">
            <a:spAutoFit/>
          </a:bodyPr>
          <a:lstStyle/>
          <a:p>
            <a:r>
              <a:rPr lang="en-GB" sz="1400" dirty="0"/>
              <a:t>Objection </a:t>
            </a:r>
          </a:p>
          <a:p>
            <a:r>
              <a:rPr lang="en-GB" sz="1400" dirty="0"/>
              <a:t>window</a:t>
            </a:r>
          </a:p>
        </p:txBody>
      </p:sp>
      <p:cxnSp>
        <p:nvCxnSpPr>
          <p:cNvPr id="13" name="Straight Connector 12"/>
          <p:cNvCxnSpPr/>
          <p:nvPr/>
        </p:nvCxnSpPr>
        <p:spPr>
          <a:xfrm flipH="1">
            <a:off x="7593926" y="3537012"/>
            <a:ext cx="2410" cy="154817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236296" y="3167680"/>
            <a:ext cx="715260" cy="369332"/>
          </a:xfrm>
          <a:prstGeom prst="rect">
            <a:avLst/>
          </a:prstGeom>
          <a:noFill/>
        </p:spPr>
        <p:txBody>
          <a:bodyPr wrap="none" rtlCol="0">
            <a:spAutoFit/>
          </a:bodyPr>
          <a:lstStyle/>
          <a:p>
            <a:r>
              <a:rPr lang="en-GB" dirty="0"/>
              <a:t>00:00</a:t>
            </a:r>
          </a:p>
        </p:txBody>
      </p:sp>
      <p:sp>
        <p:nvSpPr>
          <p:cNvPr id="15" name="Rectangle 14"/>
          <p:cNvSpPr/>
          <p:nvPr/>
        </p:nvSpPr>
        <p:spPr>
          <a:xfrm>
            <a:off x="1691680" y="2204864"/>
            <a:ext cx="985673"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Validated switch notice</a:t>
            </a:r>
          </a:p>
        </p:txBody>
      </p:sp>
      <p:sp>
        <p:nvSpPr>
          <p:cNvPr id="16" name="Rectangle 15"/>
          <p:cNvSpPr/>
          <p:nvPr/>
        </p:nvSpPr>
        <p:spPr>
          <a:xfrm>
            <a:off x="4396867" y="2204864"/>
            <a:ext cx="1111237"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Confirmed notice</a:t>
            </a:r>
          </a:p>
        </p:txBody>
      </p:sp>
      <p:cxnSp>
        <p:nvCxnSpPr>
          <p:cNvPr id="17" name="Straight Arrow Connector 16"/>
          <p:cNvCxnSpPr>
            <a:endCxn id="15" idx="2"/>
          </p:cNvCxnSpPr>
          <p:nvPr/>
        </p:nvCxnSpPr>
        <p:spPr>
          <a:xfrm flipV="1">
            <a:off x="2184516" y="3068960"/>
            <a:ext cx="1" cy="93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4788024" y="3068960"/>
            <a:ext cx="0" cy="93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8" idx="3"/>
          </p:cNvCxnSpPr>
          <p:nvPr/>
        </p:nvCxnSpPr>
        <p:spPr>
          <a:xfrm flipV="1">
            <a:off x="4372071" y="4005064"/>
            <a:ext cx="0" cy="115212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7" idx="3"/>
          </p:cNvCxnSpPr>
          <p:nvPr/>
        </p:nvCxnSpPr>
        <p:spPr>
          <a:xfrm flipV="1">
            <a:off x="1615155" y="4005064"/>
            <a:ext cx="0" cy="115212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677353" y="980728"/>
            <a:ext cx="3546011"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Losing Supplier annuls Switch request</a:t>
            </a:r>
          </a:p>
          <a:p>
            <a:pPr algn="ctr"/>
            <a:r>
              <a:rPr lang="en-GB" sz="1400" dirty="0">
                <a:solidFill>
                  <a:schemeClr val="tx1"/>
                </a:solidFill>
              </a:rPr>
              <a:t>(can happen up to 17:00 D-1)*</a:t>
            </a:r>
          </a:p>
        </p:txBody>
      </p:sp>
      <p:cxnSp>
        <p:nvCxnSpPr>
          <p:cNvPr id="22" name="Straight Connector 21"/>
          <p:cNvCxnSpPr>
            <a:endCxn id="10" idx="2"/>
          </p:cNvCxnSpPr>
          <p:nvPr/>
        </p:nvCxnSpPr>
        <p:spPr>
          <a:xfrm>
            <a:off x="6223364" y="1556792"/>
            <a:ext cx="7230" cy="202551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670123" y="1593345"/>
            <a:ext cx="7230" cy="230425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55576" y="6237312"/>
            <a:ext cx="3459986" cy="307777"/>
          </a:xfrm>
          <a:prstGeom prst="rect">
            <a:avLst/>
          </a:prstGeom>
          <a:noFill/>
        </p:spPr>
        <p:txBody>
          <a:bodyPr wrap="none" rtlCol="0">
            <a:spAutoFit/>
          </a:bodyPr>
          <a:lstStyle/>
          <a:p>
            <a:r>
              <a:rPr lang="en-GB" sz="1400" dirty="0"/>
              <a:t>* Notices sent to industry parties as required</a:t>
            </a:r>
          </a:p>
        </p:txBody>
      </p:sp>
    </p:spTree>
    <p:extLst>
      <p:ext uri="{BB962C8B-B14F-4D97-AF65-F5344CB8AC3E}">
        <p14:creationId xmlns:p14="http://schemas.microsoft.com/office/powerpoint/2010/main" val="1966391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t>Registration rules and status – from ABACUS</a:t>
            </a:r>
          </a:p>
        </p:txBody>
      </p:sp>
      <p:pic>
        <p:nvPicPr>
          <p:cNvPr id="4" name="Picture 3"/>
          <p:cNvPicPr/>
          <p:nvPr/>
        </p:nvPicPr>
        <p:blipFill rotWithShape="1">
          <a:blip r:embed="rId2"/>
          <a:srcRect l="630" t="10363" r="1074" b="14053"/>
          <a:stretch/>
        </p:blipFill>
        <p:spPr bwMode="auto">
          <a:xfrm>
            <a:off x="225425" y="1124744"/>
            <a:ext cx="8811071" cy="518457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05130768"/>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F8545E1A-EA83-463B-B744-ADE3D05E8049}">
  <ds:schemaRefs>
    <ds:schemaRef ds:uri="http://purl.org/dc/dcmitype/"/>
    <ds:schemaRef ds:uri="http://schemas.microsoft.com/office/2006/documentManagement/types"/>
    <ds:schemaRef ds:uri="http://purl.org/dc/terms/"/>
    <ds:schemaRef ds:uri="http://schemas.microsoft.com/office/2006/metadata/properties"/>
    <ds:schemaRef ds:uri="2a985eae-c12e-416e-9833-85f34b1ee04e"/>
    <ds:schemaRef ds:uri="http://schemas.openxmlformats.org/package/2006/metadata/core-properties"/>
    <ds:schemaRef ds:uri="http://www.w3.org/XML/1998/namespace"/>
    <ds:schemaRef ds:uri="http://purl.org/dc/elements/1.1/"/>
    <ds:schemaRef ds:uri="http://schemas.microsoft.com/office/infopath/2007/PartnerControls"/>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3040</TotalTime>
  <Words>933</Words>
  <Application>Microsoft Macintosh PowerPoint</Application>
  <PresentationFormat>On-screen Show (4:3)</PresentationFormat>
  <Paragraphs>258</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ＭＳ Ｐゴシック</vt:lpstr>
      <vt:lpstr>Arial</vt:lpstr>
      <vt:lpstr>Calibri</vt:lpstr>
      <vt:lpstr>Times New Roman</vt:lpstr>
      <vt:lpstr>Wingdings</vt:lpstr>
      <vt:lpstr>xoserve templates</vt:lpstr>
      <vt:lpstr>0630R Review Group meeting  21 February 2018  Settlement Data topic</vt:lpstr>
      <vt:lpstr>Central Switching System   Data items provided in switch request (gas only and only those relevant to 630R discussion) </vt:lpstr>
      <vt:lpstr>Phases of a switch request (happy path)</vt:lpstr>
      <vt:lpstr>Notifications issued by CSS during a switch request (happy path)  Source – Operational Choreography document: https://www.ofgem.gov.uk/system/files/docs/2017/10/d-4.1.6_e2e_operational_choreography_v3.0_daft_final.pdf</vt:lpstr>
      <vt:lpstr>Phases of a switch request validation failure </vt:lpstr>
      <vt:lpstr>Phases of a switch request objection </vt:lpstr>
      <vt:lpstr>Phases of a switch request cancellation </vt:lpstr>
      <vt:lpstr>Phases of a switch request annulment </vt:lpstr>
      <vt:lpstr>Registration rules and status – from ABACUS</vt:lpstr>
      <vt:lpstr>Data items provided in UK Link change of Shipper / registration event to establish settlement criteria - Grey shading indicates not provided by CSS  </vt:lpstr>
      <vt:lpstr>Data items provided in UK Link change of Shipper / registration event to establish settlement criteria - Grey shading indicates not provided by CSS  </vt:lpstr>
      <vt:lpstr>Discuss…………….</vt:lpstr>
      <vt:lpstr>Isolation and withdrawal discussion topic</vt:lpstr>
      <vt:lpstr>Discussion topic Isolation and withdrawal – UNC rules</vt:lpstr>
      <vt:lpstr>Discussion topic Isolation and withdrawal – UNC rules</vt:lpstr>
      <vt:lpstr>Discussion topic Isolation and withdrawal – REC / UNC rules</vt:lpstr>
      <vt:lpstr>RMP status – from ABACUS</vt:lpstr>
    </vt:vector>
  </TitlesOfParts>
  <Company>DC Freelance</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Kully Jones</cp:lastModifiedBy>
  <cp:revision>121</cp:revision>
  <dcterms:created xsi:type="dcterms:W3CDTF">2011-09-20T14:58:41Z</dcterms:created>
  <dcterms:modified xsi:type="dcterms:W3CDTF">2018-02-13T15:24:12Z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2095033797</vt:i4>
  </property>
  <property fmtid="{D5CDD505-2E9C-101B-9397-08002B2CF9AE}" pid="4" name="_NewReviewCycle">
    <vt:lpwstr/>
  </property>
  <property fmtid="{D5CDD505-2E9C-101B-9397-08002B2CF9AE}" pid="5" name="_EmailSubject">
    <vt:lpwstr>Could you please publish the attached for the 0630 workgroup meeting on 21st Feb</vt:lpwstr>
  </property>
  <property fmtid="{D5CDD505-2E9C-101B-9397-08002B2CF9AE}" pid="6" name="_AuthorEmail">
    <vt:lpwstr>andy.j.miller@xoserve.com</vt:lpwstr>
  </property>
  <property fmtid="{D5CDD505-2E9C-101B-9397-08002B2CF9AE}" pid="7" name="_AuthorEmailDisplayName">
    <vt:lpwstr>Miller, Andy J</vt:lpwstr>
  </property>
  <property fmtid="{D5CDD505-2E9C-101B-9397-08002B2CF9AE}" pid="8" name="ContentTypeId">
    <vt:lpwstr>0x010100EC027A3842200A4881B078E78C741B39</vt:lpwstr>
  </property>
  <property fmtid="{D5CDD505-2E9C-101B-9397-08002B2CF9AE}" pid="9" name="_PreviousAdHocReviewCycleID">
    <vt:i4>353395353</vt:i4>
  </property>
</Properties>
</file>