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9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5" autoAdjust="0"/>
    <p:restoredTop sz="94666" autoAdjust="0"/>
  </p:normalViewPr>
  <p:slideViewPr>
    <p:cSldViewPr>
      <p:cViewPr varScale="1">
        <p:scale>
          <a:sx n="102" d="100"/>
          <a:sy n="102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3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7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9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4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2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20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51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996952"/>
            <a:ext cx="9144000" cy="1295400"/>
          </a:xfrm>
        </p:spPr>
        <p:txBody>
          <a:bodyPr/>
          <a:lstStyle/>
          <a:p>
            <a:br>
              <a:rPr lang="en-GB" dirty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Release 3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07</a:t>
            </a:r>
            <a:r>
              <a:rPr lang="en-GB" baseline="30000" dirty="0">
                <a:solidFill>
                  <a:srgbClr val="3E5AA8"/>
                </a:solidFill>
              </a:rPr>
              <a:t>th</a:t>
            </a:r>
            <a:r>
              <a:rPr lang="en-GB" dirty="0">
                <a:solidFill>
                  <a:srgbClr val="3E5AA8"/>
                </a:solidFill>
              </a:rPr>
              <a:t> March 2018</a:t>
            </a:r>
          </a:p>
        </p:txBody>
      </p:sp>
    </p:spTree>
    <p:extLst>
      <p:ext uri="{BB962C8B-B14F-4D97-AF65-F5344CB8AC3E}">
        <p14:creationId xmlns:p14="http://schemas.microsoft.com/office/powerpoint/2010/main" val="188119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40560"/>
          </a:xfrm>
        </p:spPr>
        <p:txBody>
          <a:bodyPr/>
          <a:lstStyle/>
          <a:p>
            <a:endParaRPr lang="en-GB" sz="1500" dirty="0"/>
          </a:p>
          <a:p>
            <a:r>
              <a:rPr lang="en-GB" sz="1200" dirty="0"/>
              <a:t>Design Planning work for Release 3 has been completed with Design commencing on 5</a:t>
            </a:r>
            <a:r>
              <a:rPr lang="en-GB" sz="1200" baseline="30000" dirty="0"/>
              <a:t>th</a:t>
            </a:r>
            <a:r>
              <a:rPr lang="en-GB" sz="1200" dirty="0"/>
              <a:t> of March</a:t>
            </a:r>
          </a:p>
          <a:p>
            <a:endParaRPr lang="en-GB" sz="1200" dirty="0"/>
          </a:p>
          <a:p>
            <a:r>
              <a:rPr lang="en-GB" sz="1200" dirty="0"/>
              <a:t>There are a number of scope considerations to be finalised at this ChMC. </a:t>
            </a:r>
          </a:p>
          <a:p>
            <a:pPr marL="0" indent="0">
              <a:buNone/>
            </a:pPr>
            <a:r>
              <a:rPr lang="en-GB" sz="1200" dirty="0"/>
              <a:t>         What we are seeking Scope agreement on :</a:t>
            </a:r>
          </a:p>
          <a:p>
            <a:endParaRPr lang="en-GB" sz="1200" dirty="0"/>
          </a:p>
          <a:p>
            <a:pPr lvl="1">
              <a:buFont typeface="+mj-lt"/>
              <a:buAutoNum type="arabicPeriod"/>
            </a:pPr>
            <a:r>
              <a:rPr lang="en-US" sz="1200" dirty="0"/>
              <a:t>2 outstanding scope items (XRN 4431 &amp; 4453) have recommendations due from DSG (due 05</a:t>
            </a:r>
            <a:r>
              <a:rPr lang="en-US" sz="1200" baseline="30000" dirty="0"/>
              <a:t>th</a:t>
            </a:r>
            <a:r>
              <a:rPr lang="en-US" sz="1200" dirty="0"/>
              <a:t> of March) – Decision on inclusion or otherwise in R3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A number of ‘In scope’ changes have high level ROM costs presented to this group as requested in February ChMC – decision on inclusion or otherwise into R3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Scope approval has close linkage to Design – some sunk costs may be incurred if scope decisions are deferred to later stages of Release 3.</a:t>
            </a:r>
          </a:p>
          <a:p>
            <a:endParaRPr lang="en-GB" sz="1200" dirty="0"/>
          </a:p>
          <a:p>
            <a:r>
              <a:rPr lang="en-GB" sz="1200" dirty="0"/>
              <a:t>Design plan overview is also provided for information to the Change Management Committee on Industry Design Engagement and CP issuance (refer to slides 3 &amp; 4)</a:t>
            </a:r>
          </a:p>
          <a:p>
            <a:endParaRPr lang="en-GB" sz="1200" dirty="0"/>
          </a:p>
          <a:p>
            <a:r>
              <a:rPr lang="en-GB" sz="1200" dirty="0"/>
              <a:t>Project team continue to track green to previously committed funding milestone date of full BER submission to ChMC for approval by 11</a:t>
            </a:r>
            <a:r>
              <a:rPr lang="en-GB" sz="1200" baseline="30000" dirty="0"/>
              <a:t>th</a:t>
            </a:r>
            <a:r>
              <a:rPr lang="en-GB" sz="1200" dirty="0"/>
              <a:t> April 2018</a:t>
            </a:r>
          </a:p>
          <a:p>
            <a:pPr>
              <a:buFont typeface="+mj-lt"/>
              <a:buAutoNum type="arabicPeriod"/>
            </a:pP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951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Release 3 Change Update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1911"/>
              </p:ext>
            </p:extLst>
          </p:nvPr>
        </p:nvGraphicFramePr>
        <p:xfrm>
          <a:off x="228601" y="908051"/>
          <a:ext cx="8735889" cy="392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GB" sz="1200" dirty="0"/>
                        <a:t>XRN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</a:t>
                      </a:r>
                      <a:r>
                        <a:rPr lang="en-GB" sz="1200" baseline="0" dirty="0"/>
                        <a:t> Title</a:t>
                      </a:r>
                      <a:endParaRPr lang="en-GB" sz="12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Comments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 sz="1200" dirty="0"/>
                        <a:t>4432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Amendment to U82 record to include the revised NTS optional tariff rate</a:t>
                      </a:r>
                      <a:endParaRPr lang="en-GB" sz="1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Recommended by DSG to de-scope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 sz="1200" dirty="0"/>
                        <a:t>4436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Change number the of occurrences for K13 record for SSMP’s</a:t>
                      </a:r>
                      <a:endParaRPr lang="en-GB" sz="1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Recommended by DSG to de-scope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GB" sz="1200" dirty="0"/>
                        <a:t>4539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New File Level Rejection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Awaiting final agreement from DSG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GB" sz="1200" dirty="0"/>
                        <a:t>3667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Provision of Formula Year AQ</a:t>
                      </a:r>
                      <a:endParaRPr lang="en-GB" sz="1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Awaiting industry sponsor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 sz="1200" dirty="0"/>
                        <a:t>4431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Reads failing market breaker tolerance to be accepted for correct date following AQ Correction</a:t>
                      </a:r>
                      <a:endParaRPr lang="en-GB" sz="1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solution / scope needs to be finalised with DSG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 sz="1200" dirty="0"/>
                        <a:t>4453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File Format Should Have Changes</a:t>
                      </a:r>
                      <a:endParaRPr lang="en-GB" sz="1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Scope of file format changes needs to be finalised with DSG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76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08557"/>
              </p:ext>
            </p:extLst>
          </p:nvPr>
        </p:nvGraphicFramePr>
        <p:xfrm>
          <a:off x="277688" y="908719"/>
          <a:ext cx="868680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743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January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February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April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June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July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August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September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October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November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December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713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45418" cy="740701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Release 3 High Level Delivery timelines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7956" y="2088736"/>
            <a:ext cx="487620" cy="37882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Prioritisation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68300" y="2080729"/>
            <a:ext cx="515715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Defined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403648" y="2079900"/>
            <a:ext cx="720080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Funding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91680" y="3102287"/>
            <a:ext cx="1368152" cy="398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Design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059833" y="3979512"/>
            <a:ext cx="1584176" cy="39713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Build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116404" y="5216490"/>
            <a:ext cx="577464" cy="397133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FFFFFF"/>
                </a:solidFill>
                <a:ea typeface="ＭＳ Ｐゴシック" pitchFamily="34" charset="-128"/>
              </a:rPr>
              <a:t>Imp.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93868" y="5696163"/>
            <a:ext cx="1342628" cy="397133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PIS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1521" y="1628800"/>
            <a:ext cx="1014202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Scoping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284015" y="1628800"/>
            <a:ext cx="1895126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Initiation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214304" y="1628800"/>
            <a:ext cx="4308624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Delivery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559886" y="1628800"/>
            <a:ext cx="1404601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Realisation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3568" y="3980386"/>
            <a:ext cx="670669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Baselined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Scope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403648" y="3980386"/>
            <a:ext cx="504056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Locked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Scope*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1037225" y="2503125"/>
            <a:ext cx="0" cy="14408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1691680" y="2467559"/>
            <a:ext cx="0" cy="151195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FA7C702-C493-4DAC-BD78-6F0393DA4AF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768300" y="2492896"/>
            <a:ext cx="1355427" cy="4279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Analysis, IA &amp; HL Design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211960" y="4398504"/>
            <a:ext cx="1080120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System Test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076056" y="4808110"/>
            <a:ext cx="1152128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UAT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228184" y="5216490"/>
            <a:ext cx="888220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Market Trials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7561173" y="1939932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2249160" y="3573016"/>
            <a:ext cx="965144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17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diamond"/>
            <a:tailEnd type="diamon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240693" y="1867253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3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027491" y="3605381"/>
            <a:ext cx="1872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CP representation &amp; Finalisation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3562" y="6348946"/>
            <a:ext cx="65085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*Locked scope at this stage enters Design phase; BER finalisation and/or Design Phase may result in some R3 scope being reviewed by ChMC</a:t>
            </a:r>
          </a:p>
        </p:txBody>
      </p:sp>
    </p:spTree>
    <p:extLst>
      <p:ext uri="{BB962C8B-B14F-4D97-AF65-F5344CB8AC3E}">
        <p14:creationId xmlns:p14="http://schemas.microsoft.com/office/powerpoint/2010/main" val="36803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Plan – Change Pack Issuance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27" y="5157192"/>
            <a:ext cx="8862144" cy="11521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Design Plan commenced on 5</a:t>
            </a:r>
            <a:r>
              <a:rPr lang="en-GB" sz="1100" baseline="30000" dirty="0"/>
              <a:t>th</a:t>
            </a:r>
            <a:r>
              <a:rPr lang="en-GB" sz="1100" dirty="0"/>
              <a:t> of March and planned to complete on 27/04/2018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Expected to be a tight plan due to nature/complexity of Release 3 changes e.g. Cadent Billing, RGMA validation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CP Drops planned in accordance with internal Design workshops; some flex may be experienced depending on complexity encountered during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External facing changes being prioritised for early CP drops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Industry Design engagement sessions planned (via DSG) to ensure early visibility of R3 design is provided to representatives at DSG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772231"/>
            <a:ext cx="8496944" cy="324094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251520" y="1148452"/>
            <a:ext cx="6048672" cy="336331"/>
          </a:xfrm>
          <a:prstGeom prst="left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Detailed Design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1556787"/>
            <a:ext cx="1394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02/05/18</a:t>
            </a:r>
          </a:p>
        </p:txBody>
      </p:sp>
      <p:sp>
        <p:nvSpPr>
          <p:cNvPr id="8" name="Left-Right Arrow 7"/>
          <p:cNvSpPr/>
          <p:nvPr/>
        </p:nvSpPr>
        <p:spPr bwMode="auto">
          <a:xfrm>
            <a:off x="2267744" y="1878915"/>
            <a:ext cx="2088232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Change Pack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224471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Drop 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21/03/18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5785" y="2217191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Approval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11/04/18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8661" y="2859315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Drop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04/04/18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4048" y="2859315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Approval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23/04/18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48264" y="1844824"/>
            <a:ext cx="0" cy="3168352"/>
          </a:xfrm>
          <a:prstGeom prst="line">
            <a:avLst/>
          </a:prstGeom>
          <a:solidFill>
            <a:schemeClr val="accent1">
              <a:alpha val="50000"/>
            </a:schemeClr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15" name="Left-Right Arrow 14"/>
          <p:cNvSpPr/>
          <p:nvPr/>
        </p:nvSpPr>
        <p:spPr bwMode="auto">
          <a:xfrm>
            <a:off x="3338735" y="2509955"/>
            <a:ext cx="2466529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 Pack 2</a:t>
            </a:r>
          </a:p>
        </p:txBody>
      </p:sp>
      <p:sp>
        <p:nvSpPr>
          <p:cNvPr id="16" name="Left-Right Arrow 15"/>
          <p:cNvSpPr/>
          <p:nvPr/>
        </p:nvSpPr>
        <p:spPr bwMode="auto">
          <a:xfrm>
            <a:off x="251520" y="716405"/>
            <a:ext cx="1656184" cy="336331"/>
          </a:xfrm>
          <a:prstGeom prst="leftRightArrow">
            <a:avLst/>
          </a:prstGeom>
          <a:solidFill>
            <a:schemeClr val="accent1"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HL Design </a:t>
            </a:r>
          </a:p>
        </p:txBody>
      </p:sp>
      <p:sp>
        <p:nvSpPr>
          <p:cNvPr id="17" name="Left-Right Arrow 16"/>
          <p:cNvSpPr/>
          <p:nvPr/>
        </p:nvSpPr>
        <p:spPr bwMode="auto">
          <a:xfrm>
            <a:off x="6300192" y="1148452"/>
            <a:ext cx="2448272" cy="336331"/>
          </a:xfrm>
          <a:prstGeom prst="left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Build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2834" y="3481263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Drop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16/04/18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28221" y="3481263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Change Pack Approval</a:t>
            </a:r>
          </a:p>
          <a:p>
            <a:pPr algn="ctr"/>
            <a:r>
              <a:rPr lang="en-GB" sz="700" b="1" dirty="0">
                <a:solidFill>
                  <a:srgbClr val="3E5AA8"/>
                </a:solidFill>
              </a:rPr>
              <a:t>30/04/18</a:t>
            </a:r>
          </a:p>
        </p:txBody>
      </p:sp>
      <p:sp>
        <p:nvSpPr>
          <p:cNvPr id="20" name="Left-Right Arrow 19"/>
          <p:cNvSpPr/>
          <p:nvPr/>
        </p:nvSpPr>
        <p:spPr bwMode="auto">
          <a:xfrm>
            <a:off x="4162908" y="3131903"/>
            <a:ext cx="2466529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Change Pack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6220" y="1001751"/>
            <a:ext cx="962199" cy="21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05/03/18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2766" y="1001752"/>
            <a:ext cx="962199" cy="21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30/04/18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73155" y="1845404"/>
            <a:ext cx="13819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bg1">
                    <a:lumMod val="50000"/>
                  </a:schemeClr>
                </a:solidFill>
              </a:rPr>
              <a:t>6 month Notification</a:t>
            </a:r>
          </a:p>
        </p:txBody>
      </p:sp>
      <p:sp>
        <p:nvSpPr>
          <p:cNvPr id="24" name="Isosceles Triangle 23"/>
          <p:cNvSpPr/>
          <p:nvPr/>
        </p:nvSpPr>
        <p:spPr bwMode="auto">
          <a:xfrm>
            <a:off x="2267744" y="4150593"/>
            <a:ext cx="216024" cy="288032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>
            <a:off x="4181945" y="4150593"/>
            <a:ext cx="216024" cy="288032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7684" y="4509120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Design Engagement Session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41885" y="4509119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Design Engagement Session</a:t>
            </a:r>
          </a:p>
        </p:txBody>
      </p:sp>
    </p:spTree>
    <p:extLst>
      <p:ext uri="{BB962C8B-B14F-4D97-AF65-F5344CB8AC3E}">
        <p14:creationId xmlns:p14="http://schemas.microsoft.com/office/powerpoint/2010/main" val="2767688301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511</Words>
  <Application>Microsoft Macintosh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xoserve templates</vt:lpstr>
      <vt:lpstr>1_xoserve templates</vt:lpstr>
      <vt:lpstr> Release 3 Update</vt:lpstr>
      <vt:lpstr>Summary</vt:lpstr>
      <vt:lpstr>Release 3 Change Update</vt:lpstr>
      <vt:lpstr>Release 3 High Level Delivery timelines</vt:lpstr>
      <vt:lpstr>Design Plan – Change Pack Issuance</vt:lpstr>
    </vt:vector>
  </TitlesOfParts>
  <Company>National Grid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3 Scope  &amp; Proposed Plan</dc:title>
  <dc:creator>National Grid</dc:creator>
  <cp:lastModifiedBy>Helen Cuin</cp:lastModifiedBy>
  <cp:revision>20</cp:revision>
  <dcterms:created xsi:type="dcterms:W3CDTF">2018-01-30T14:11:09Z</dcterms:created>
  <dcterms:modified xsi:type="dcterms:W3CDTF">2018-03-07T11:26:23Z</dcterms:modified>
</cp:coreProperties>
</file>