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0" r:id="rId6"/>
    <p:sldMasterId id="2147483691" r:id="rId7"/>
    <p:sldMasterId id="2147483696" r:id="rId8"/>
    <p:sldMasterId id="2147483710" r:id="rId9"/>
    <p:sldMasterId id="2147483720" r:id="rId10"/>
  </p:sldMasterIdLst>
  <p:notesMasterIdLst>
    <p:notesMasterId r:id="rId26"/>
  </p:notesMasterIdLst>
  <p:sldIdLst>
    <p:sldId id="422" r:id="rId11"/>
    <p:sldId id="374" r:id="rId12"/>
    <p:sldId id="469" r:id="rId13"/>
    <p:sldId id="412" r:id="rId14"/>
    <p:sldId id="461" r:id="rId15"/>
    <p:sldId id="455" r:id="rId16"/>
    <p:sldId id="456" r:id="rId17"/>
    <p:sldId id="457" r:id="rId18"/>
    <p:sldId id="458" r:id="rId19"/>
    <p:sldId id="459" r:id="rId20"/>
    <p:sldId id="466" r:id="rId21"/>
    <p:sldId id="435" r:id="rId22"/>
    <p:sldId id="463" r:id="rId23"/>
    <p:sldId id="437" r:id="rId24"/>
    <p:sldId id="471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4" autoAdjust="0"/>
    <p:restoredTop sz="94660"/>
  </p:normalViewPr>
  <p:slideViewPr>
    <p:cSldViewPr>
      <p:cViewPr>
        <p:scale>
          <a:sx n="60" d="100"/>
          <a:sy n="60" d="100"/>
        </p:scale>
        <p:origin x="-183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5D6BA407-0A70-4A9A-851F-69897A756DF5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5909064F-87BD-49F0-9132-A8926ACF27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3/6/2018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5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AEE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4" y="6245225"/>
            <a:ext cx="5551487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94713" y="6381750"/>
            <a:ext cx="449263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5A20A-D1ED-4B79-9D7A-91C4398E6ECA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</a:t>
            </a:r>
          </a:p>
          <a:p>
            <a:pPr lvl="1"/>
            <a:r>
              <a:rPr lang="en-US" noProof="0" dirty="0" smtClean="0"/>
              <a:t>Text style level 2</a:t>
            </a:r>
          </a:p>
          <a:p>
            <a:pPr lvl="2"/>
            <a:r>
              <a:rPr lang="en-US" noProof="0" dirty="0" smtClean="0"/>
              <a:t>Text style level 3</a:t>
            </a:r>
          </a:p>
          <a:p>
            <a:pPr lvl="3"/>
            <a:r>
              <a:rPr lang="en-US" noProof="0" dirty="0" smtClean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49412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087-4241-4E42-9631-54BA489F4A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F9E-F6DE-4F32-AE89-31AABE0131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C02C-8660-4013-8C3D-9127A5C453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3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002"/>
          <p:cNvPicPr>
            <a:picLocks noChangeAspect="1" noChangeArrowheads="1"/>
          </p:cNvPicPr>
          <p:nvPr userDrawn="1"/>
        </p:nvPicPr>
        <p:blipFill>
          <a:blip r:embed="rId2"/>
          <a:srcRect t="53847"/>
          <a:stretch>
            <a:fillRect/>
          </a:stretch>
        </p:blipFill>
        <p:spPr bwMode="auto">
          <a:xfrm>
            <a:off x="0" y="341947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568325"/>
            <a:ext cx="4379912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42863" y="6624638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86625" y="657225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7ED568-4F98-4A5B-BCF2-A7FC8EC4FCF8}" type="slidenum">
              <a:rPr lang="en-GB">
                <a:solidFill>
                  <a:srgbClr val="4D4D4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5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0" y="68400"/>
            <a:ext cx="8686800" cy="964800"/>
          </a:xfrm>
        </p:spPr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56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7306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64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9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69" y="66675"/>
            <a:ext cx="8688266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66675"/>
            <a:ext cx="8688388" cy="965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Copyright © 2013 Capgemini Consulting.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711950"/>
            <a:ext cx="2133600" cy="117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FC2BE4-CB13-42D3-ABDD-210EE0B832E8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43263" y="6511925"/>
            <a:ext cx="2671762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GSG-5-CONCEPT-TEMPLATE_NEU.PPTX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149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3/6/2018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9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1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</a:t>
            </a:r>
          </a:p>
          <a:p>
            <a:pPr lvl="1"/>
            <a:r>
              <a:rPr lang="en-US" noProof="0" dirty="0" smtClean="0"/>
              <a:t>Text style level 2</a:t>
            </a:r>
          </a:p>
          <a:p>
            <a:pPr lvl="2"/>
            <a:r>
              <a:rPr lang="en-US" noProof="0" dirty="0" smtClean="0"/>
              <a:t>Text style level 3</a:t>
            </a:r>
          </a:p>
          <a:p>
            <a:pPr lvl="3"/>
            <a:r>
              <a:rPr lang="en-US" noProof="0" dirty="0" smtClean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1870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3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3/6/2018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3/6/2018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F6F4BF-742B-4CBC-8249-E5ED4EC3994F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0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86513"/>
            <a:ext cx="42005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863" y="6632575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34250" y="5495925"/>
            <a:ext cx="16303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5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3/6/2018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1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1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6308726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5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0" y="3573760"/>
            <a:ext cx="9144000" cy="1295400"/>
          </a:xfrm>
        </p:spPr>
        <p:txBody>
          <a:bodyPr/>
          <a:lstStyle/>
          <a:p>
            <a:r>
              <a:rPr lang="en-GB" dirty="0" smtClean="0">
                <a:solidFill>
                  <a:srgbClr val="3E5AA8"/>
                </a:solidFill>
              </a:rPr>
              <a:t>Key Value Indicators (KVIs) </a:t>
            </a:r>
            <a:br>
              <a:rPr lang="en-GB" dirty="0" smtClean="0">
                <a:solidFill>
                  <a:srgbClr val="3E5AA8"/>
                </a:solidFill>
              </a:rPr>
            </a:b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4865720"/>
            <a:ext cx="9144000" cy="771525"/>
          </a:xfrm>
        </p:spPr>
        <p:txBody>
          <a:bodyPr/>
          <a:lstStyle/>
          <a:p>
            <a:r>
              <a:rPr lang="en-GB" dirty="0" err="1" smtClean="0">
                <a:solidFill>
                  <a:srgbClr val="3E5AA8"/>
                </a:solidFill>
              </a:rPr>
              <a:t>CoMC</a:t>
            </a:r>
            <a:r>
              <a:rPr lang="en-GB" dirty="0" smtClean="0">
                <a:solidFill>
                  <a:srgbClr val="3E5AA8"/>
                </a:solidFill>
              </a:rPr>
              <a:t> 14</a:t>
            </a:r>
            <a:r>
              <a:rPr lang="en-GB" baseline="30000" dirty="0" smtClean="0">
                <a:solidFill>
                  <a:srgbClr val="3E5AA8"/>
                </a:solidFill>
              </a:rPr>
              <a:t>th</a:t>
            </a:r>
            <a:r>
              <a:rPr lang="en-GB" dirty="0" smtClean="0">
                <a:solidFill>
                  <a:srgbClr val="3E5AA8"/>
                </a:solidFill>
              </a:rPr>
              <a:t> March 2018</a:t>
            </a:r>
          </a:p>
          <a:p>
            <a:endParaRPr lang="en-GB" dirty="0">
              <a:solidFill>
                <a:srgbClr val="3E5AA8"/>
              </a:solidFill>
            </a:endParaRPr>
          </a:p>
          <a:p>
            <a:r>
              <a:rPr lang="en-GB" dirty="0" smtClean="0">
                <a:solidFill>
                  <a:srgbClr val="3E5AA8"/>
                </a:solidFill>
              </a:rPr>
              <a:t>Michele Downes</a:t>
            </a:r>
          </a:p>
        </p:txBody>
      </p:sp>
    </p:spTree>
    <p:extLst>
      <p:ext uri="{BB962C8B-B14F-4D97-AF65-F5344CB8AC3E}">
        <p14:creationId xmlns:p14="http://schemas.microsoft.com/office/powerpoint/2010/main" val="1293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Data Services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Data Services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Data or process issues identified by Customer or Xoserve</a:t>
            </a:r>
            <a:endParaRPr lang="en-GB" altLang="en-US" sz="2200" dirty="0" smtClean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Improved accuracy and completeness of data held on </a:t>
            </a:r>
            <a:r>
              <a:rPr lang="en-GB" altLang="en-US" sz="1800" dirty="0" err="1" smtClean="0">
                <a:solidFill>
                  <a:schemeClr val="accent1"/>
                </a:solidFill>
              </a:rPr>
              <a:t>UKLink</a:t>
            </a:r>
            <a:r>
              <a:rPr lang="en-GB" altLang="en-US" sz="1800" dirty="0" smtClean="0">
                <a:solidFill>
                  <a:schemeClr val="accent1"/>
                </a:solidFill>
              </a:rPr>
              <a:t> systems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Efficient and effective processes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Scope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data quality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Includes process issues identified by Customer or Xoserve</a:t>
            </a:r>
          </a:p>
          <a:p>
            <a:pPr marL="342900" lvl="1" indent="-342900" defTabSz="457200" eaLnBrk="1" hangingPunct="1">
              <a:lnSpc>
                <a:spcPct val="90000"/>
              </a:lnSpc>
              <a:buClrTx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  <a:endParaRPr lang="en-GB" altLang="en-US" sz="20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[85%]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‘Great’ when requested to rate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support provided as </a:t>
            </a:r>
            <a:r>
              <a:rPr lang="en-GB" altLang="en-US" sz="1800" dirty="0">
                <a:solidFill>
                  <a:schemeClr val="accent1"/>
                </a:solidFill>
              </a:rPr>
              <a:t>‘Great’, ‘Okay’ or ‘Poor</a:t>
            </a:r>
            <a:r>
              <a:rPr lang="en-GB" altLang="en-US" sz="1800" dirty="0" smtClean="0">
                <a:solidFill>
                  <a:schemeClr val="accent1"/>
                </a:solidFill>
              </a:rPr>
              <a:t>’</a:t>
            </a:r>
            <a:endParaRPr lang="en-GB" sz="1800" dirty="0"/>
          </a:p>
          <a:p>
            <a:pPr marL="0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Data Services cont.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Management Information provided, where available, to support analysis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Sessions to review data or process issues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identified, </a:t>
            </a:r>
            <a:r>
              <a:rPr lang="en-GB" altLang="en-US" sz="1800" dirty="0">
                <a:solidFill>
                  <a:schemeClr val="accent1"/>
                </a:solidFill>
              </a:rPr>
              <a:t>potential reasons, carry out root cause analysis where applicable, provide process awareness and support to resolve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issues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Customer agreed action plans to support customers with improving the processes and/or quality of industry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data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Where the issue is industry wide, take a lead role to facilitate discussions, allocate resources to provide focus, resolution action plan produced, analysis and support until resolution / closure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Regular updates provided to affected customers</a:t>
            </a:r>
          </a:p>
          <a:p>
            <a:pPr defTabSz="457200" eaLnBrk="1" hangingPunct="1">
              <a:lnSpc>
                <a:spcPct val="90000"/>
              </a:lnSpc>
              <a:buClrTx/>
            </a:pPr>
            <a:endParaRPr lang="en-GB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Data Security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dirty="0" smtClean="0"/>
              <a:t>Customer Data Security</a:t>
            </a:r>
            <a:endParaRPr lang="en-GB" dirty="0"/>
          </a:p>
          <a:p>
            <a:pPr>
              <a:defRPr/>
            </a:pPr>
            <a:r>
              <a:rPr lang="en-GB" sz="2000" dirty="0" smtClean="0"/>
              <a:t>Desired Outcome</a:t>
            </a:r>
            <a:endParaRPr lang="en-GB" sz="2000" dirty="0"/>
          </a:p>
          <a:p>
            <a:pPr lvl="1"/>
            <a:r>
              <a:rPr lang="en-GB" dirty="0" smtClean="0"/>
              <a:t>Protecting the integrity and security of customers data at all times</a:t>
            </a: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n-GB" dirty="0" smtClean="0"/>
              <a:t>Zero data breaches </a:t>
            </a:r>
            <a:endParaRPr lang="en-GB" dirty="0"/>
          </a:p>
          <a:p>
            <a:pPr>
              <a:defRPr/>
            </a:pPr>
            <a:r>
              <a:rPr lang="en-GB" sz="2000" dirty="0" smtClean="0"/>
              <a:t>Measure</a:t>
            </a:r>
            <a:endParaRPr lang="en-GB" sz="2000" dirty="0"/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[10%] reduction in the number of data breaches over a 12 month period (financial year)</a:t>
            </a:r>
          </a:p>
        </p:txBody>
      </p:sp>
    </p:spTree>
    <p:extLst>
      <p:ext uri="{BB962C8B-B14F-4D97-AF65-F5344CB8AC3E}">
        <p14:creationId xmlns:p14="http://schemas.microsoft.com/office/powerpoint/2010/main" val="42903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Data Security cont.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 marL="342900" lvl="1" indent="-342900">
              <a:defRPr/>
            </a:pPr>
            <a:r>
              <a:rPr lang="en-GB" altLang="en-US" dirty="0" err="1" smtClean="0"/>
              <a:t>Xoserve’s</a:t>
            </a:r>
            <a:r>
              <a:rPr lang="en-GB" altLang="en-US" dirty="0" smtClean="0"/>
              <a:t> Commitment</a:t>
            </a:r>
            <a:endParaRPr lang="en-GB" altLang="en-US" dirty="0"/>
          </a:p>
          <a:p>
            <a:pPr lvl="1">
              <a:defRPr/>
            </a:pPr>
            <a:r>
              <a:rPr lang="en-GB" sz="1800" dirty="0"/>
              <a:t>Notification of any data breaches to impacted customers within [4] hours of identification</a:t>
            </a:r>
          </a:p>
          <a:p>
            <a:pPr lvl="1">
              <a:defRPr/>
            </a:pPr>
            <a:r>
              <a:rPr lang="en-GB" sz="1800" dirty="0"/>
              <a:t>Resolution within [2] business </a:t>
            </a:r>
            <a:r>
              <a:rPr lang="en-GB" sz="1800" dirty="0" smtClean="0"/>
              <a:t>day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Continuous </a:t>
            </a:r>
            <a:r>
              <a:rPr lang="en-US" sz="1800" dirty="0"/>
              <a:t>review </a:t>
            </a:r>
            <a:r>
              <a:rPr lang="en-US" sz="1800" dirty="0" smtClean="0"/>
              <a:t>of the </a:t>
            </a:r>
            <a:r>
              <a:rPr lang="en-US" sz="1800" dirty="0"/>
              <a:t>‘Information Security Management’ policy. </a:t>
            </a:r>
          </a:p>
          <a:p>
            <a:pPr lvl="1">
              <a:defRPr/>
            </a:pPr>
            <a:r>
              <a:rPr lang="en-US" sz="1800" dirty="0"/>
              <a:t>Continuously assess sensitive data location and risk, access activity, movement, and user behavior </a:t>
            </a:r>
          </a:p>
          <a:p>
            <a:pPr lvl="1">
              <a:defRPr/>
            </a:pPr>
            <a:r>
              <a:rPr lang="en-US" sz="1800" dirty="0"/>
              <a:t>Regular internal technical audits</a:t>
            </a:r>
          </a:p>
          <a:p>
            <a:pPr lvl="1">
              <a:defRPr/>
            </a:pPr>
            <a:r>
              <a:rPr lang="en-US" sz="1800" dirty="0"/>
              <a:t>External Audit (BSI ISO27001) certification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/>
              <a:t>Full </a:t>
            </a:r>
            <a:r>
              <a:rPr lang="en-US" sz="1800" dirty="0"/>
              <a:t>compliance with the General Data Protection Regulation (GDPR</a:t>
            </a:r>
            <a:r>
              <a:rPr lang="en-US" sz="1800" dirty="0" smtClean="0"/>
              <a:t>)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 smtClean="0"/>
              <a:t>Engagement plans to raise awareness and understanding of </a:t>
            </a:r>
            <a:r>
              <a:rPr lang="en-GB" altLang="en-US" sz="1800" dirty="0" smtClean="0">
                <a:solidFill>
                  <a:schemeClr val="accent1"/>
                </a:solidFill>
              </a:rPr>
              <a:t>the importance of customer data security</a:t>
            </a:r>
          </a:p>
        </p:txBody>
      </p:sp>
    </p:spTree>
    <p:extLst>
      <p:ext uri="{BB962C8B-B14F-4D97-AF65-F5344CB8AC3E}">
        <p14:creationId xmlns:p14="http://schemas.microsoft.com/office/powerpoint/2010/main" val="26950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Service Delivery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sz="1800" dirty="0" smtClean="0"/>
              <a:t>Service Delivery</a:t>
            </a:r>
            <a:endParaRPr lang="en-GB" sz="1800" dirty="0"/>
          </a:p>
          <a:p>
            <a:pPr>
              <a:defRPr/>
            </a:pPr>
            <a:r>
              <a:rPr lang="en-GB" sz="2000" dirty="0" smtClean="0"/>
              <a:t>Desired Outcome</a:t>
            </a:r>
            <a:endParaRPr lang="en-GB" sz="2000" dirty="0"/>
          </a:p>
          <a:p>
            <a:pPr lvl="1">
              <a:defRPr/>
            </a:pPr>
            <a:r>
              <a:rPr lang="en-GB" altLang="en-US" sz="1800" dirty="0" smtClean="0"/>
              <a:t>Delivery of the DSC </a:t>
            </a:r>
            <a:endParaRPr lang="en-GB" altLang="en-US" sz="1800" dirty="0"/>
          </a:p>
          <a:p>
            <a:pPr lvl="1">
              <a:defRPr/>
            </a:pPr>
            <a:r>
              <a:rPr lang="en-GB" altLang="en-US" sz="1800" dirty="0" smtClean="0"/>
              <a:t>All KPIs met </a:t>
            </a:r>
            <a:endParaRPr lang="en-GB" sz="1800" dirty="0"/>
          </a:p>
          <a:p>
            <a:pPr marL="342900" lvl="1" indent="-342900">
              <a:defRPr/>
            </a:pPr>
            <a:r>
              <a:rPr lang="en-GB" sz="2000" dirty="0" smtClean="0"/>
              <a:t>Measure</a:t>
            </a:r>
            <a:endParaRPr lang="en-GB" sz="2000" dirty="0"/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 smtClean="0">
                <a:solidFill>
                  <a:schemeClr val="accent1"/>
                </a:solidFill>
              </a:rPr>
              <a:t>[98%] of Priority 1 and 2 KPIs met over the financial year </a:t>
            </a:r>
          </a:p>
          <a:p>
            <a:pPr>
              <a:defRPr/>
            </a:pPr>
            <a:r>
              <a:rPr lang="en-GB" altLang="en-US" sz="2000" dirty="0" err="1" smtClean="0"/>
              <a:t>Xoserve’s</a:t>
            </a:r>
            <a:r>
              <a:rPr lang="en-GB" altLang="en-US" sz="2000" dirty="0" smtClean="0"/>
              <a:t> Commitment</a:t>
            </a:r>
          </a:p>
          <a:p>
            <a:pPr lvl="1">
              <a:defRPr/>
            </a:pPr>
            <a:r>
              <a:rPr lang="en-GB" sz="1800" dirty="0" smtClean="0"/>
              <a:t>Review </a:t>
            </a:r>
            <a:r>
              <a:rPr lang="en-GB" sz="1800" dirty="0"/>
              <a:t>existing </a:t>
            </a:r>
            <a:r>
              <a:rPr lang="en-GB" sz="1800" dirty="0" smtClean="0"/>
              <a:t>KPIs for relevance and priority. </a:t>
            </a:r>
            <a:r>
              <a:rPr lang="en-GB" sz="1800" dirty="0"/>
              <a:t>Submit proposed updates (via a Change Proposal) </a:t>
            </a:r>
            <a:r>
              <a:rPr lang="en-GB" sz="1800" dirty="0" smtClean="0"/>
              <a:t>to </a:t>
            </a:r>
            <a:r>
              <a:rPr lang="en-GB" sz="1800" dirty="0"/>
              <a:t>Contract Management </a:t>
            </a:r>
            <a:r>
              <a:rPr lang="en-GB" sz="1800" dirty="0" smtClean="0"/>
              <a:t>Committee</a:t>
            </a:r>
            <a:endParaRPr lang="en-GB" sz="1800" dirty="0"/>
          </a:p>
          <a:p>
            <a:pPr lvl="1">
              <a:defRPr/>
            </a:pPr>
            <a:r>
              <a:rPr lang="en-GB" sz="1800" dirty="0" smtClean="0"/>
              <a:t>Not failing the same KPI for more than 2 consecutive months</a:t>
            </a:r>
          </a:p>
          <a:p>
            <a:pPr lvl="1">
              <a:defRPr/>
            </a:pPr>
            <a:r>
              <a:rPr lang="en-GB" sz="1800" dirty="0" smtClean="0"/>
              <a:t>Notification </a:t>
            </a:r>
            <a:r>
              <a:rPr lang="en-GB" sz="1800" dirty="0"/>
              <a:t>of affected customers where a Priority 1 or 2 KPI has been missed within </a:t>
            </a:r>
            <a:r>
              <a:rPr lang="en-GB" sz="1800" dirty="0" smtClean="0"/>
              <a:t>[2] </a:t>
            </a:r>
            <a:r>
              <a:rPr lang="en-GB" sz="1800" dirty="0"/>
              <a:t>business days</a:t>
            </a:r>
          </a:p>
          <a:p>
            <a:pPr lvl="1">
              <a:defRPr/>
            </a:pPr>
            <a:r>
              <a:rPr lang="en-GB" sz="1800" dirty="0"/>
              <a:t>Monthly KPI reporting to Contract Management Committee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Timescales &amp; Next Steps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302779"/>
              </p:ext>
            </p:extLst>
          </p:nvPr>
        </p:nvGraphicFramePr>
        <p:xfrm>
          <a:off x="228600" y="908050"/>
          <a:ext cx="86868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76"/>
                <a:gridCol w="1728192"/>
                <a:gridCol w="1728192"/>
                <a:gridCol w="2903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Activity/Action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Approval of KVIs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14/03/2018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Including values in [X] &amp; measure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Development of Reporting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March 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Xoserve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Implementation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 April 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Xoserve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Reporting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From May 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Xoserve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Depending on reporting frequency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Review KVIs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October 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Xoserve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Formal review at </a:t>
                      </a:r>
                      <a:r>
                        <a:rPr lang="en-GB" dirty="0" err="1" smtClean="0"/>
                        <a:t>CoMC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8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&amp;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In addition to the </a:t>
            </a:r>
            <a:r>
              <a:rPr lang="en-GB" altLang="en-US" sz="2000" dirty="0" smtClean="0">
                <a:solidFill>
                  <a:schemeClr val="accent1"/>
                </a:solidFill>
              </a:rPr>
              <a:t>existing DSC KPIs, Xoserve are introducing a Key Value Indicator (KVI) </a:t>
            </a:r>
            <a:r>
              <a:rPr lang="en-GB" altLang="en-US" sz="2000" dirty="0">
                <a:solidFill>
                  <a:schemeClr val="accent1"/>
                </a:solidFill>
              </a:rPr>
              <a:t>framework based on </a:t>
            </a:r>
            <a:r>
              <a:rPr lang="en-GB" altLang="en-US" sz="2000" dirty="0" smtClean="0">
                <a:solidFill>
                  <a:schemeClr val="accent1"/>
                </a:solidFill>
              </a:rPr>
              <a:t>key </a:t>
            </a:r>
            <a:r>
              <a:rPr lang="en-GB" altLang="en-US" sz="2000" dirty="0">
                <a:solidFill>
                  <a:schemeClr val="accent1"/>
                </a:solidFill>
              </a:rPr>
              <a:t>services that Xoserve </a:t>
            </a:r>
            <a:r>
              <a:rPr lang="en-GB" altLang="en-US" sz="2000" dirty="0" smtClean="0">
                <a:solidFill>
                  <a:schemeClr val="accent1"/>
                </a:solidFill>
              </a:rPr>
              <a:t>provides to our customers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Proposal and approach agreed with the Board and at the November 2017 Contract Management Committee meeting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These will be implemented </a:t>
            </a:r>
            <a:r>
              <a:rPr lang="en-GB" altLang="en-US" sz="2000" dirty="0">
                <a:solidFill>
                  <a:schemeClr val="accent1"/>
                </a:solidFill>
              </a:rPr>
              <a:t>on 1</a:t>
            </a:r>
            <a:r>
              <a:rPr lang="en-GB" altLang="en-US" sz="2000" baseline="30000" dirty="0">
                <a:solidFill>
                  <a:schemeClr val="accent1"/>
                </a:solidFill>
              </a:rPr>
              <a:t>st</a:t>
            </a:r>
            <a:r>
              <a:rPr lang="en-GB" altLang="en-US" sz="2000" dirty="0">
                <a:solidFill>
                  <a:schemeClr val="accent1"/>
                </a:solidFill>
              </a:rPr>
              <a:t> April 2018</a:t>
            </a:r>
            <a:endParaRPr lang="en-GB" altLang="en-US" sz="2000" dirty="0" smtClean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Discussions held and feedback received with each Customer </a:t>
            </a:r>
            <a:r>
              <a:rPr lang="en-GB" altLang="en-US" sz="2000" dirty="0">
                <a:solidFill>
                  <a:schemeClr val="accent1"/>
                </a:solidFill>
              </a:rPr>
              <a:t>C</a:t>
            </a:r>
            <a:r>
              <a:rPr lang="en-GB" altLang="en-US" sz="2000" dirty="0" smtClean="0">
                <a:solidFill>
                  <a:schemeClr val="accent1"/>
                </a:solidFill>
              </a:rPr>
              <a:t>lass to develop a set of KVIs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This resulted in 17 different KVIs but all under 6 common themes;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Issue Resolution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Relationship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Data Services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 Data Security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Service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Delivery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The different variations have been combined into 6 KVIs, we believe all customer objectives &amp; aspirations have been captured</a:t>
            </a:r>
          </a:p>
        </p:txBody>
      </p:sp>
    </p:spTree>
    <p:extLst>
      <p:ext uri="{BB962C8B-B14F-4D97-AF65-F5344CB8AC3E}">
        <p14:creationId xmlns:p14="http://schemas.microsoft.com/office/powerpoint/2010/main" val="3030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Approval of KVIs &amp; measures</a:t>
            </a:r>
          </a:p>
          <a:p>
            <a:r>
              <a:rPr lang="en-GB" dirty="0" smtClean="0"/>
              <a:t>Agree all values in square brackets [X]</a:t>
            </a:r>
          </a:p>
          <a:p>
            <a:r>
              <a:rPr lang="en-GB" dirty="0" smtClean="0"/>
              <a:t>Agree weightings for each KVI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85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the Performance Framework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786842" y="908720"/>
            <a:ext cx="7416824" cy="4896544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108 DSC KPIs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357 DSC Service Lines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86068" y="4659018"/>
            <a:ext cx="554461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>
            <a:endCxn id="4" idx="5"/>
          </p:cNvCxnSpPr>
          <p:nvPr/>
        </p:nvCxnSpPr>
        <p:spPr bwMode="auto">
          <a:xfrm>
            <a:off x="2694180" y="3356992"/>
            <a:ext cx="365528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896174" y="2667482"/>
            <a:ext cx="126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[6] KVIs</a:t>
            </a:r>
            <a:endParaRPr lang="en-GB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96476" y="4239670"/>
            <a:ext cx="0" cy="7200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486268" y="2282754"/>
            <a:ext cx="2016224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903702" y="156267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Balanced </a:t>
            </a:r>
          </a:p>
          <a:p>
            <a:pPr algn="ctr"/>
            <a:r>
              <a:rPr lang="en-GB" dirty="0" smtClean="0"/>
              <a:t>Scorecard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6068" y="6021288"/>
            <a:ext cx="768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Note: KVIs need to be weighted to produce a single measure for inclusion in </a:t>
            </a:r>
          </a:p>
          <a:p>
            <a:r>
              <a:rPr lang="en-GB" sz="1600" dirty="0" smtClean="0"/>
              <a:t>Balanced Scorecard</a:t>
            </a:r>
            <a:endParaRPr lang="en-GB" sz="16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513489" y="2163426"/>
            <a:ext cx="0" cy="50405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489642" y="3098868"/>
            <a:ext cx="0" cy="7200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079246" y="3003049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Reported to </a:t>
            </a:r>
          </a:p>
          <a:p>
            <a:pPr algn="ctr"/>
            <a:r>
              <a:rPr lang="en-GB" sz="2000" dirty="0" err="1" smtClean="0"/>
              <a:t>CoMC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292080" y="1876233"/>
            <a:ext cx="648072" cy="960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940152" y="1676178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Reported to Board</a:t>
            </a:r>
            <a:endParaRPr lang="en-GB" sz="2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868144" y="2667482"/>
            <a:ext cx="1992799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860843" y="4005064"/>
            <a:ext cx="1095533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860586" y="2667482"/>
            <a:ext cx="0" cy="4313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55662" y="3603255"/>
            <a:ext cx="0" cy="4313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29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KVI 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019429"/>
              </p:ext>
            </p:extLst>
          </p:nvPr>
        </p:nvGraphicFramePr>
        <p:xfrm>
          <a:off x="251520" y="836712"/>
          <a:ext cx="8712968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43"/>
                <a:gridCol w="1416743"/>
                <a:gridCol w="2351090"/>
                <a:gridCol w="978256"/>
                <a:gridCol w="1275068"/>
                <a:gridCol w="1275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KVI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Measure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How Data is Captured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New or 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Reporting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Proposed Weighting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Issue Resolution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Customer Feedback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Requested following issue resolution / closure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Monthly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[15%]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Change Management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Customer Feedback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Requested within 1 month of change implemented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Following</a:t>
                      </a:r>
                      <a:r>
                        <a:rPr lang="en-GB" sz="1600" baseline="0" dirty="0" smtClean="0"/>
                        <a:t> Scheduled Release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[15%]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Relationship Management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Customer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Requested via Contract Managers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Quarterly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[25%]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Data Services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Customer Feedback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Requested from</a:t>
                      </a:r>
                      <a:r>
                        <a:rPr lang="en-GB" sz="1600" baseline="0" dirty="0" smtClean="0"/>
                        <a:t> impacted customers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[10%]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Customer Data Security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X% reduction over 12 months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Existing</a:t>
                      </a:r>
                      <a:r>
                        <a:rPr lang="en-GB" sz="1600" baseline="0" dirty="0" smtClean="0"/>
                        <a:t> measures in place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Existing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Monthly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[15%]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Service</a:t>
                      </a:r>
                      <a:r>
                        <a:rPr lang="en-GB" sz="1600" baseline="0" dirty="0" smtClean="0"/>
                        <a:t> Delivery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X% of P1 &amp; P2 KPIs met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Existing measures</a:t>
                      </a:r>
                      <a:r>
                        <a:rPr lang="en-GB" sz="1600" baseline="0" dirty="0" smtClean="0"/>
                        <a:t> in place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Existing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Monthly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[20%]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1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Issue Resolution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Issue </a:t>
            </a:r>
            <a:r>
              <a:rPr lang="en-GB" altLang="en-US" dirty="0" smtClean="0">
                <a:solidFill>
                  <a:schemeClr val="accent1"/>
                </a:solidFill>
              </a:rPr>
              <a:t>Resolution </a:t>
            </a:r>
            <a:endParaRPr lang="en-GB" altLang="en-US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Receipt of a contact from a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  <a:endParaRPr lang="en-GB" altLang="en-US" sz="20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Response </a:t>
            </a:r>
            <a:r>
              <a:rPr lang="en-GB" altLang="en-US" dirty="0">
                <a:solidFill>
                  <a:schemeClr val="accent1"/>
                </a:solidFill>
              </a:rPr>
              <a:t>to customer contacts within </a:t>
            </a:r>
            <a:r>
              <a:rPr lang="en-GB" altLang="en-US" dirty="0" smtClean="0">
                <a:solidFill>
                  <a:schemeClr val="accent1"/>
                </a:solidFill>
              </a:rPr>
              <a:t>agreed expectations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Resolution for the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Scope</a:t>
            </a:r>
            <a:endParaRPr lang="en-GB" altLang="en-US" sz="20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Includes any contact from a customer requesting assistance, an enquiry/question, query, information or notification of a potential issue.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Does </a:t>
            </a:r>
            <a:r>
              <a:rPr lang="en-GB" altLang="en-US" dirty="0">
                <a:solidFill>
                  <a:schemeClr val="accent1"/>
                </a:solidFill>
              </a:rPr>
              <a:t>not include operational or invoice queries raised via CMS or issues raised via the Service Desk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commercial requests for </a:t>
            </a:r>
            <a:r>
              <a:rPr lang="en-GB" altLang="en-US" dirty="0" smtClean="0">
                <a:solidFill>
                  <a:schemeClr val="accent1"/>
                </a:solidFill>
              </a:rPr>
              <a:t>information</a:t>
            </a:r>
            <a:endParaRPr lang="en-GB" altLang="en-US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  <a:endParaRPr lang="en-GB" altLang="en-US" sz="20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[85%] </a:t>
            </a:r>
            <a:r>
              <a:rPr lang="en-GB" altLang="en-US" dirty="0">
                <a:solidFill>
                  <a:schemeClr val="accent1"/>
                </a:solidFill>
              </a:rPr>
              <a:t>or more of customers who provided feedback responded ‘Great’ when requested to rate the service as: ‘Great’, ‘Okay’ or ‘Poor’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9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Issue Resolution </a:t>
            </a:r>
            <a:r>
              <a:rPr lang="en-GB" dirty="0" smtClean="0">
                <a:solidFill>
                  <a:schemeClr val="tx2"/>
                </a:solidFill>
              </a:rPr>
              <a:t>cont.</a:t>
            </a:r>
            <a:endParaRPr lang="en-GB" altLang="en-US" dirty="0" smtClean="0">
              <a:solidFill>
                <a:schemeClr val="tx2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All contacts acknowledged </a:t>
            </a:r>
            <a:r>
              <a:rPr lang="en-GB" altLang="en-US" dirty="0" smtClean="0">
                <a:solidFill>
                  <a:schemeClr val="accent1"/>
                </a:solidFill>
              </a:rPr>
              <a:t>upon receipt and provide an update within [4] </a:t>
            </a:r>
            <a:r>
              <a:rPr lang="en-GB" altLang="en-US" dirty="0">
                <a:solidFill>
                  <a:schemeClr val="accent1"/>
                </a:solidFill>
              </a:rPr>
              <a:t>hours of receipt (business day</a:t>
            </a:r>
            <a:r>
              <a:rPr lang="en-GB" altLang="en-US" dirty="0" smtClean="0">
                <a:solidFill>
                  <a:schemeClr val="accent1"/>
                </a:solidFill>
              </a:rPr>
              <a:t>) including the expected resolution date. 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At </a:t>
            </a:r>
            <a:r>
              <a:rPr lang="en-GB" altLang="en-US" dirty="0">
                <a:solidFill>
                  <a:schemeClr val="accent1"/>
                </a:solidFill>
              </a:rPr>
              <a:t>this point the Contact will be categorised </a:t>
            </a:r>
            <a:r>
              <a:rPr lang="en-GB" altLang="en-US" dirty="0" smtClean="0">
                <a:solidFill>
                  <a:schemeClr val="accent1"/>
                </a:solidFill>
              </a:rPr>
              <a:t>and </a:t>
            </a:r>
            <a:r>
              <a:rPr lang="en-GB" altLang="en-US" dirty="0">
                <a:solidFill>
                  <a:schemeClr val="accent1"/>
                </a:solidFill>
              </a:rPr>
              <a:t>an initial assessment made of the </a:t>
            </a:r>
            <a:r>
              <a:rPr lang="en-GB" altLang="en-US" dirty="0" smtClean="0">
                <a:solidFill>
                  <a:schemeClr val="accent1"/>
                </a:solidFill>
              </a:rPr>
              <a:t>complexity and priority</a:t>
            </a:r>
            <a:r>
              <a:rPr lang="en-GB" altLang="en-US" dirty="0">
                <a:solidFill>
                  <a:schemeClr val="accent1"/>
                </a:solidFill>
              </a:rPr>
              <a:t> </a:t>
            </a:r>
            <a:r>
              <a:rPr lang="en-GB" altLang="en-US" dirty="0" smtClean="0">
                <a:solidFill>
                  <a:schemeClr val="accent1"/>
                </a:solidFill>
              </a:rPr>
              <a:t>which will also be provided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Contact resolved within [4] business days, or, if not resolved, an update provided with the results of the initial assessment and a contact name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Contact </a:t>
            </a:r>
            <a:r>
              <a:rPr lang="en-GB" altLang="en-US" dirty="0">
                <a:solidFill>
                  <a:schemeClr val="accent1"/>
                </a:solidFill>
              </a:rPr>
              <a:t>fully resolved within </a:t>
            </a:r>
            <a:r>
              <a:rPr lang="en-GB" altLang="en-US" dirty="0" smtClean="0">
                <a:solidFill>
                  <a:schemeClr val="accent1"/>
                </a:solidFill>
              </a:rPr>
              <a:t>[7] </a:t>
            </a:r>
            <a:r>
              <a:rPr lang="en-GB" altLang="en-US" dirty="0">
                <a:solidFill>
                  <a:schemeClr val="accent1"/>
                </a:solidFill>
              </a:rPr>
              <a:t>business days. For very complex issues which can not be resolved within </a:t>
            </a:r>
            <a:r>
              <a:rPr lang="en-GB" altLang="en-US" dirty="0" smtClean="0">
                <a:solidFill>
                  <a:schemeClr val="accent1"/>
                </a:solidFill>
              </a:rPr>
              <a:t>[7] </a:t>
            </a:r>
            <a:r>
              <a:rPr lang="en-GB" altLang="en-US" dirty="0">
                <a:solidFill>
                  <a:schemeClr val="accent1"/>
                </a:solidFill>
              </a:rPr>
              <a:t>days, a detailed explanation of the work being done to resolve the issue will be provided and regular communication </a:t>
            </a:r>
            <a:r>
              <a:rPr lang="en-GB" altLang="en-US" dirty="0" smtClean="0">
                <a:solidFill>
                  <a:schemeClr val="accent1"/>
                </a:solidFill>
              </a:rPr>
              <a:t>until resolved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Where an issue is identified that affects other customer(s), notification </a:t>
            </a:r>
            <a:r>
              <a:rPr lang="en-GB" altLang="en-US" dirty="0">
                <a:solidFill>
                  <a:schemeClr val="accent1"/>
                </a:solidFill>
              </a:rPr>
              <a:t>to relevant customers </a:t>
            </a:r>
            <a:r>
              <a:rPr lang="en-GB" altLang="en-US" dirty="0" smtClean="0">
                <a:solidFill>
                  <a:schemeClr val="accent1"/>
                </a:solidFill>
              </a:rPr>
              <a:t>within [1] business day of the steps detailed above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Where the issue is industry wide, take a lead role to facilitate discussions, allocate resources to provide focus, </a:t>
            </a:r>
            <a:r>
              <a:rPr lang="en-GB" altLang="en-US" dirty="0" smtClean="0">
                <a:solidFill>
                  <a:schemeClr val="accent1"/>
                </a:solidFill>
              </a:rPr>
              <a:t>resolution action plan produced, analysis </a:t>
            </a:r>
            <a:r>
              <a:rPr lang="en-GB" altLang="en-US" dirty="0">
                <a:solidFill>
                  <a:schemeClr val="accent1"/>
                </a:solidFill>
              </a:rPr>
              <a:t>and </a:t>
            </a:r>
            <a:r>
              <a:rPr lang="en-GB" altLang="en-US" dirty="0" smtClean="0">
                <a:solidFill>
                  <a:schemeClr val="accent1"/>
                </a:solidFill>
              </a:rPr>
              <a:t>support </a:t>
            </a:r>
            <a:r>
              <a:rPr lang="en-GB" altLang="en-US" dirty="0">
                <a:solidFill>
                  <a:schemeClr val="accent1"/>
                </a:solidFill>
              </a:rPr>
              <a:t>until resolution / closure</a:t>
            </a:r>
          </a:p>
          <a:p>
            <a:pPr marL="914400" lvl="2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2000" dirty="0">
              <a:solidFill>
                <a:schemeClr val="accent1"/>
              </a:solidFill>
            </a:endParaRPr>
          </a:p>
          <a:p>
            <a:pPr marL="0" indent="0" defTabSz="457200">
              <a:buFont typeface="Wingdings" pitchFamily="2" charset="2"/>
              <a:buNone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4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Change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 Management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Customers are involved and consulted regarding solution development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Customers have been provided with information and support to ensure they are prepared and ready for the changes being implemented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Changes delivered as per the agreed plan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Delivering the customer benefit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smtClean="0">
                <a:solidFill>
                  <a:schemeClr val="accent1"/>
                </a:solidFill>
              </a:rPr>
              <a:t>Measure</a:t>
            </a:r>
            <a:endParaRPr lang="en-GB" altLang="en-US" sz="20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[85%] </a:t>
            </a:r>
            <a:r>
              <a:rPr lang="en-GB" altLang="en-US" sz="1800" dirty="0">
                <a:solidFill>
                  <a:schemeClr val="accent1"/>
                </a:solidFill>
              </a:rPr>
              <a:t>or more of customers who provided feedback responded ‘Great’ when requested to rate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delivery of change into their business as</a:t>
            </a:r>
            <a:r>
              <a:rPr lang="en-GB" altLang="en-US" sz="1800" dirty="0">
                <a:solidFill>
                  <a:schemeClr val="accent1"/>
                </a:solidFill>
              </a:rPr>
              <a:t>: ‘Great’, ‘Okay’ or ‘Poor’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sz="2000" dirty="0" smtClean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Commitment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/>
              <a:t>All change management material published to schedule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 approved engagement plan for each Release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Identify the changes that impact customers by Customer Class and focus engagement on those changes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Review and document lessons learnt following delivery of each Release and implement agreed actions for the next </a:t>
            </a:r>
            <a:r>
              <a:rPr lang="en-GB" altLang="en-US" sz="1800" dirty="0" smtClean="0">
                <a:solidFill>
                  <a:schemeClr val="accent1"/>
                </a:solidFill>
              </a:rPr>
              <a:t>Release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Benefit realisation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/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Customer Relationship Management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Title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Customer Relationship Management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Desired Outcome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Improve the quality and efficiency of </a:t>
            </a:r>
            <a:r>
              <a:rPr lang="en-GB" altLang="en-US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dirty="0" smtClean="0">
                <a:solidFill>
                  <a:schemeClr val="accent1"/>
                </a:solidFill>
              </a:rPr>
              <a:t> engagement with customers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Improve </a:t>
            </a:r>
            <a:r>
              <a:rPr lang="en-GB" altLang="en-US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dirty="0" smtClean="0">
                <a:solidFill>
                  <a:schemeClr val="accent1"/>
                </a:solidFill>
              </a:rPr>
              <a:t> relationship with its customers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Adding value to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Measure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[75%] </a:t>
            </a:r>
            <a:r>
              <a:rPr lang="en-GB" altLang="en-US" dirty="0">
                <a:solidFill>
                  <a:schemeClr val="accent1"/>
                </a:solidFill>
              </a:rPr>
              <a:t>or more of customers who provided feedback </a:t>
            </a:r>
            <a:r>
              <a:rPr lang="en-GB" altLang="en-US" dirty="0" smtClean="0">
                <a:solidFill>
                  <a:schemeClr val="accent1"/>
                </a:solidFill>
              </a:rPr>
              <a:t>stated that they ‘Trust’ Xoserve when requested to rate as ‘Trust’, ‘Starting to Trust’ or ‘Don’t Trust’.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err="1" smtClean="0">
                <a:solidFill>
                  <a:schemeClr val="accent1"/>
                </a:solidFill>
              </a:rPr>
              <a:t>Xoserve’s</a:t>
            </a:r>
            <a:r>
              <a:rPr lang="en-GB" altLang="en-US" dirty="0" smtClean="0">
                <a:solidFill>
                  <a:schemeClr val="accent1"/>
                </a:solidFill>
              </a:rPr>
              <a:t> </a:t>
            </a:r>
            <a:r>
              <a:rPr lang="en-GB" altLang="en-US" dirty="0">
                <a:solidFill>
                  <a:schemeClr val="accent1"/>
                </a:solidFill>
              </a:rPr>
              <a:t>Commitment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 smtClean="0">
                <a:solidFill>
                  <a:schemeClr val="accent1"/>
                </a:solidFill>
              </a:rPr>
              <a:t>Customer </a:t>
            </a:r>
            <a:r>
              <a:rPr lang="en-GB" altLang="en-US" dirty="0">
                <a:solidFill>
                  <a:schemeClr val="accent1"/>
                </a:solidFill>
              </a:rPr>
              <a:t>agreed action plans based on feedback </a:t>
            </a:r>
            <a:r>
              <a:rPr lang="en-GB" altLang="en-US" dirty="0" smtClean="0">
                <a:solidFill>
                  <a:schemeClr val="accent1"/>
                </a:solidFill>
              </a:rPr>
              <a:t>received</a:t>
            </a:r>
            <a:endParaRPr lang="en-GB" altLang="en-US" dirty="0">
              <a:solidFill>
                <a:schemeClr val="accent1"/>
              </a:solidFill>
            </a:endParaRP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chemeClr val="accent1"/>
                </a:solidFill>
              </a:rPr>
              <a:t>Regular review </a:t>
            </a:r>
            <a:r>
              <a:rPr lang="en-GB" altLang="en-US" dirty="0" smtClean="0">
                <a:solidFill>
                  <a:schemeClr val="accent1"/>
                </a:solidFill>
              </a:rPr>
              <a:t>and </a:t>
            </a:r>
            <a:r>
              <a:rPr lang="en-GB" altLang="en-US" dirty="0">
                <a:solidFill>
                  <a:schemeClr val="accent1"/>
                </a:solidFill>
              </a:rPr>
              <a:t>feedback sessions </a:t>
            </a:r>
          </a:p>
          <a:p>
            <a:pPr marL="0" indent="0" defTabSz="457200">
              <a:buFont typeface="Wingdings" pitchFamily="2" charset="2"/>
              <a:buNone/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410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26314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EFB8F50CBB444B1A578FCB9CADDCA" ma:contentTypeVersion="0" ma:contentTypeDescription="Create a new document." ma:contentTypeScope="" ma:versionID="4d3bc7fa16d187631b6b594bd07a0d9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294E1-06AD-4E8A-BCFD-71DC490F1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8EDE4C0-7E49-4A1D-A8BA-D86BFB453481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4694D2-6A57-43C1-B384-7DBBB02EC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24349</TotalTime>
  <Words>1267</Words>
  <Application>Microsoft Office PowerPoint</Application>
  <PresentationFormat>On-screen Show (4:3)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xoserve templates</vt:lpstr>
      <vt:lpstr>1_xoserve templates</vt:lpstr>
      <vt:lpstr>2_xoserve templates</vt:lpstr>
      <vt:lpstr>4_xoserve templates</vt:lpstr>
      <vt:lpstr>3_xoserve templates</vt:lpstr>
      <vt:lpstr>5_xoserve templates</vt:lpstr>
      <vt:lpstr>6_xoserve templates</vt:lpstr>
      <vt:lpstr>think-cell Slide</vt:lpstr>
      <vt:lpstr>Key Value Indicators (KVIs)  </vt:lpstr>
      <vt:lpstr>Background &amp; Status</vt:lpstr>
      <vt:lpstr>Aim for Today</vt:lpstr>
      <vt:lpstr>Introducing the Performance Framework</vt:lpstr>
      <vt:lpstr>KVI Summary</vt:lpstr>
      <vt:lpstr>Issue Resolution </vt:lpstr>
      <vt:lpstr>Issue Resolution cont.</vt:lpstr>
      <vt:lpstr>Change Management</vt:lpstr>
      <vt:lpstr>Customer Relationship Management </vt:lpstr>
      <vt:lpstr>Data Services</vt:lpstr>
      <vt:lpstr>Data Services cont.</vt:lpstr>
      <vt:lpstr>Customer Data Security</vt:lpstr>
      <vt:lpstr>Customer Data Security cont. </vt:lpstr>
      <vt:lpstr>Service Delivery</vt:lpstr>
      <vt:lpstr>Timescales &amp; Next Steps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centre</dc:title>
  <dc:creator>National Grid</dc:creator>
  <cp:lastModifiedBy>National Grid</cp:lastModifiedBy>
  <cp:revision>479</cp:revision>
  <cp:lastPrinted>2017-01-25T12:19:44Z</cp:lastPrinted>
  <dcterms:created xsi:type="dcterms:W3CDTF">2016-11-22T09:42:47Z</dcterms:created>
  <dcterms:modified xsi:type="dcterms:W3CDTF">2018-03-06T17:03:28Z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1158102940</vt:i4>
  </property>
  <property fmtid="{D5CDD505-2E9C-101B-9397-08002B2CF9AE}" pid="3" name="_NewReviewCycle">
    <vt:lpwstr/>
  </property>
  <property fmtid="{D5CDD505-2E9C-101B-9397-08002B2CF9AE}" pid="4" name="_EmailSubject">
    <vt:lpwstr>Action: publications for CoMC</vt:lpwstr>
  </property>
  <property fmtid="{D5CDD505-2E9C-101B-9397-08002B2CF9AE}" pid="5" name="_AuthorEmail">
    <vt:lpwstr>emma.smith@xoserve.com</vt:lpwstr>
  </property>
  <property fmtid="{D5CDD505-2E9C-101B-9397-08002B2CF9AE}" pid="6" name="_AuthorEmailDisplayName">
    <vt:lpwstr>Smith, Emma</vt:lpwstr>
  </property>
  <property fmtid="{D5CDD505-2E9C-101B-9397-08002B2CF9AE}" pid="7" name="ContentTypeId">
    <vt:lpwstr>0x0101002F0EFB8F50CBB444B1A578FCB9CADDCA</vt:lpwstr>
  </property>
  <property fmtid="{D5CDD505-2E9C-101B-9397-08002B2CF9AE}" pid="8" name="_PreviousAdHocReviewCycleID">
    <vt:i4>-819523780</vt:i4>
  </property>
</Properties>
</file>