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8"/>
  </p:notesMasterIdLst>
  <p:handoutMasterIdLst>
    <p:handoutMasterId r:id="rId9"/>
  </p:handoutMasterIdLst>
  <p:sldIdLst>
    <p:sldId id="279" r:id="rId5"/>
    <p:sldId id="280" r:id="rId6"/>
    <p:sldId id="288" r:id="rId7"/>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1" autoAdjust="0"/>
    <p:restoredTop sz="94660"/>
  </p:normalViewPr>
  <p:slideViewPr>
    <p:cSldViewPr snapToObjects="1">
      <p:cViewPr varScale="1">
        <p:scale>
          <a:sx n="145" d="100"/>
          <a:sy n="145" d="100"/>
        </p:scale>
        <p:origin x="376"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13/03/2018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53E673E-3F0B-4A29-86F3-B601A91438C4}" type="datetimeFigureOut">
              <a:rPr lang="en-GB" smtClean="0"/>
              <a:t>13/03/2018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D7DF3E-7676-4A29-B93D-2A6411207575}" type="slidenum">
              <a:rPr lang="en-GB" smtClean="0"/>
              <a:t>‹#›</a:t>
            </a:fld>
            <a:endParaRPr lang="en-GB" dirty="0"/>
          </a:p>
        </p:txBody>
      </p:sp>
    </p:spTree>
    <p:extLst>
      <p:ext uri="{BB962C8B-B14F-4D97-AF65-F5344CB8AC3E}">
        <p14:creationId xmlns:p14="http://schemas.microsoft.com/office/powerpoint/2010/main" val="75605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EAAF21-264B-483F-91F3-A32DC0854B8B}" type="slidenum">
              <a:rPr lang="en-GB" smtClean="0"/>
              <a:t>3</a:t>
            </a:fld>
            <a:endParaRPr lang="en-GB" dirty="0"/>
          </a:p>
        </p:txBody>
      </p:sp>
    </p:spTree>
    <p:extLst>
      <p:ext uri="{BB962C8B-B14F-4D97-AF65-F5344CB8AC3E}">
        <p14:creationId xmlns:p14="http://schemas.microsoft.com/office/powerpoint/2010/main" val="3732724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a:t>GDPR Dashboard </a:t>
            </a:r>
            <a:br>
              <a:rPr lang="en-GB" dirty="0"/>
            </a:br>
            <a:r>
              <a:rPr lang="en-GB" sz="1200" dirty="0"/>
              <a:t>General Data Protection Regulation </a:t>
            </a:r>
            <a:br>
              <a:rPr lang="en-GB" dirty="0"/>
            </a:br>
            <a:r>
              <a:rPr lang="en-GB" sz="3200" dirty="0"/>
              <a:t>06/02/2018</a:t>
            </a:r>
            <a:br>
              <a:rPr lang="en-GB" sz="3200" dirty="0"/>
            </a:br>
            <a:endParaRPr lang="en-GB" sz="3200" dirty="0"/>
          </a:p>
        </p:txBody>
      </p:sp>
    </p:spTree>
    <p:extLst>
      <p:ext uri="{BB962C8B-B14F-4D97-AF65-F5344CB8AC3E}">
        <p14:creationId xmlns:p14="http://schemas.microsoft.com/office/powerpoint/2010/main" val="86359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89322"/>
            <a:ext cx="8280920" cy="461665"/>
          </a:xfrm>
          <a:prstGeom prst="rect">
            <a:avLst/>
          </a:prstGeom>
        </p:spPr>
        <p:txBody>
          <a:bodyPr wrap="square">
            <a:spAutoFit/>
          </a:bodyPr>
          <a:lstStyle/>
          <a:p>
            <a:pPr eaLnBrk="0" fontAlgn="base" hangingPunct="0">
              <a:spcBef>
                <a:spcPct val="0"/>
              </a:spcBef>
              <a:spcAft>
                <a:spcPct val="0"/>
              </a:spcAft>
            </a:pPr>
            <a:r>
              <a:rPr lang="en-GB" sz="2400" dirty="0">
                <a:solidFill>
                  <a:srgbClr val="1D3E61"/>
                </a:solidFill>
                <a:latin typeface="+mj-lt"/>
                <a:ea typeface="+mj-ea"/>
                <a:cs typeface="+mj-cs"/>
              </a:rPr>
              <a:t>Business Readiness </a:t>
            </a:r>
          </a:p>
        </p:txBody>
      </p:sp>
      <p:graphicFrame>
        <p:nvGraphicFramePr>
          <p:cNvPr id="2" name="Table 1"/>
          <p:cNvGraphicFramePr>
            <a:graphicFrameLocks noGrp="1"/>
          </p:cNvGraphicFramePr>
          <p:nvPr>
            <p:extLst>
              <p:ext uri="{D42A27DB-BD31-4B8C-83A1-F6EECF244321}">
                <p14:modId xmlns:p14="http://schemas.microsoft.com/office/powerpoint/2010/main" val="1171839515"/>
              </p:ext>
            </p:extLst>
          </p:nvPr>
        </p:nvGraphicFramePr>
        <p:xfrm>
          <a:off x="179512" y="627534"/>
          <a:ext cx="8784976" cy="1584176"/>
        </p:xfrm>
        <a:graphic>
          <a:graphicData uri="http://schemas.openxmlformats.org/drawingml/2006/table">
            <a:tbl>
              <a:tblPr/>
              <a:tblGrid>
                <a:gridCol w="3300883">
                  <a:extLst>
                    <a:ext uri="{9D8B030D-6E8A-4147-A177-3AD203B41FA5}">
                      <a16:colId xmlns:a16="http://schemas.microsoft.com/office/drawing/2014/main" val="20000"/>
                    </a:ext>
                  </a:extLst>
                </a:gridCol>
                <a:gridCol w="391072">
                  <a:extLst>
                    <a:ext uri="{9D8B030D-6E8A-4147-A177-3AD203B41FA5}">
                      <a16:colId xmlns:a16="http://schemas.microsoft.com/office/drawing/2014/main" val="20001"/>
                    </a:ext>
                  </a:extLst>
                </a:gridCol>
                <a:gridCol w="418354">
                  <a:extLst>
                    <a:ext uri="{9D8B030D-6E8A-4147-A177-3AD203B41FA5}">
                      <a16:colId xmlns:a16="http://schemas.microsoft.com/office/drawing/2014/main" val="20002"/>
                    </a:ext>
                  </a:extLst>
                </a:gridCol>
                <a:gridCol w="418354">
                  <a:extLst>
                    <a:ext uri="{9D8B030D-6E8A-4147-A177-3AD203B41FA5}">
                      <a16:colId xmlns:a16="http://schemas.microsoft.com/office/drawing/2014/main" val="20003"/>
                    </a:ext>
                  </a:extLst>
                </a:gridCol>
                <a:gridCol w="418354">
                  <a:extLst>
                    <a:ext uri="{9D8B030D-6E8A-4147-A177-3AD203B41FA5}">
                      <a16:colId xmlns:a16="http://schemas.microsoft.com/office/drawing/2014/main" val="20004"/>
                    </a:ext>
                  </a:extLst>
                </a:gridCol>
                <a:gridCol w="3837959">
                  <a:extLst>
                    <a:ext uri="{9D8B030D-6E8A-4147-A177-3AD203B41FA5}">
                      <a16:colId xmlns:a16="http://schemas.microsoft.com/office/drawing/2014/main" val="20005"/>
                    </a:ext>
                  </a:extLst>
                </a:gridCol>
              </a:tblGrid>
              <a:tr h="2894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a:t>
                      </a:r>
                      <a:r>
                        <a:rPr lang="en-GB" sz="1200" kern="1200" dirty="0">
                          <a:solidFill>
                            <a:srgbClr val="1D3E61"/>
                          </a:solidFill>
                          <a:latin typeface="+mn-lt"/>
                          <a:ea typeface="+mn-ea"/>
                          <a:cs typeface="+mn-cs"/>
                        </a:rPr>
                        <a:t>Business Readiness</a:t>
                      </a:r>
                      <a:r>
                        <a:rPr lang="en-GB" sz="1200" kern="1200" baseline="0" dirty="0">
                          <a:solidFill>
                            <a:srgbClr val="1D3E61"/>
                          </a:solidFill>
                          <a:latin typeface="+mn-lt"/>
                          <a:ea typeface="+mn-ea"/>
                          <a:cs typeface="+mn-cs"/>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r>
                        <a:rPr lang="en-GB" sz="800" b="1" i="0" u="none" strike="noStrike" dirty="0">
                          <a:solidFill>
                            <a:srgbClr val="FFFFFF"/>
                          </a:solidFill>
                          <a:effectLst/>
                          <a:latin typeface="+mn-lt"/>
                        </a:rPr>
                        <a:t>RAG</a:t>
                      </a: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l" fontAlgn="ctr"/>
                      <a:endParaRPr lang="en-US" sz="800" b="0" i="0" u="none" strike="noStrike" dirty="0">
                        <a:solidFill>
                          <a:srgbClr val="000000"/>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08051">
                <a:tc>
                  <a:txBody>
                    <a:bodyPr/>
                    <a:lstStyle/>
                    <a:p>
                      <a:pPr algn="ctr" rtl="0" fontAlgn="ctr"/>
                      <a:r>
                        <a:rPr lang="en-GB" sz="9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Comments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125305">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pPr algn="l" rtl="0" fontAlgn="ctr"/>
                      <a:endParaRPr lang="en-GB" sz="500" b="1" i="0" u="none" strike="noStrike" dirty="0">
                        <a:solidFill>
                          <a:srgbClr val="000000"/>
                        </a:solidFill>
                        <a:effectLst/>
                        <a:latin typeface="Arial"/>
                      </a:endParaRPr>
                    </a:p>
                  </a:txBody>
                  <a:tcPr marL="5212" marR="5212" marT="52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2"/>
                  </a:ext>
                </a:extLst>
              </a:tr>
              <a:tr h="761321">
                <a:tc>
                  <a:txBody>
                    <a:bodyPr/>
                    <a:lstStyle/>
                    <a:p>
                      <a:pPr algn="ctr" fontAlgn="t"/>
                      <a:r>
                        <a:rPr lang="en-US" sz="750" b="0" i="0" u="none" strike="noStrike" dirty="0">
                          <a:solidFill>
                            <a:srgbClr val="000000"/>
                          </a:solidFill>
                          <a:effectLst/>
                          <a:latin typeface="Arial"/>
                        </a:rPr>
                        <a:t>Xoserve</a:t>
                      </a:r>
                      <a:r>
                        <a:rPr lang="en-US" sz="750" b="0" i="0" u="none" strike="noStrike" baseline="0" dirty="0">
                          <a:solidFill>
                            <a:srgbClr val="000000"/>
                          </a:solidFill>
                          <a:effectLst/>
                          <a:latin typeface="Arial"/>
                        </a:rPr>
                        <a:t> </a:t>
                      </a:r>
                      <a:endParaRPr lang="en-US"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US" sz="750" b="0" i="0" u="none" strike="noStrike" dirty="0">
                          <a:solidFill>
                            <a:srgbClr val="000000"/>
                          </a:solidFill>
                          <a:effectLst/>
                          <a:latin typeface="Arial"/>
                        </a:rPr>
                        <a:t>All activities</a:t>
                      </a:r>
                      <a:r>
                        <a:rPr lang="en-US" sz="750" b="0" i="0" u="none" strike="noStrike" baseline="0" dirty="0">
                          <a:solidFill>
                            <a:srgbClr val="000000"/>
                          </a:solidFill>
                          <a:effectLst/>
                          <a:latin typeface="Arial"/>
                        </a:rPr>
                        <a:t> are tracking green against the GDPR activities  as detailed on slide 3 </a:t>
                      </a:r>
                    </a:p>
                    <a:p>
                      <a:pPr algn="l" rtl="0" fontAlgn="ctr"/>
                      <a:br>
                        <a:rPr lang="en-US" sz="750" b="0" i="0" u="none" strike="noStrike" dirty="0">
                          <a:solidFill>
                            <a:srgbClr val="000000"/>
                          </a:solidFill>
                          <a:effectLst/>
                          <a:latin typeface="Arial"/>
                        </a:rPr>
                      </a:br>
                      <a:r>
                        <a:rPr lang="en-US" sz="750" b="0" i="0" u="none" strike="noStrike" dirty="0">
                          <a:solidFill>
                            <a:srgbClr val="000000"/>
                          </a:solidFill>
                          <a:effectLst/>
                          <a:latin typeface="Arial"/>
                        </a:rPr>
                        <a:t>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18830244"/>
              </p:ext>
            </p:extLst>
          </p:nvPr>
        </p:nvGraphicFramePr>
        <p:xfrm>
          <a:off x="163166" y="2787774"/>
          <a:ext cx="8657305" cy="1008102"/>
        </p:xfrm>
        <a:graphic>
          <a:graphicData uri="http://schemas.openxmlformats.org/drawingml/2006/table">
            <a:tbl>
              <a:tblPr/>
              <a:tblGrid>
                <a:gridCol w="3104414">
                  <a:extLst>
                    <a:ext uri="{9D8B030D-6E8A-4147-A177-3AD203B41FA5}">
                      <a16:colId xmlns:a16="http://schemas.microsoft.com/office/drawing/2014/main" val="20000"/>
                    </a:ext>
                  </a:extLst>
                </a:gridCol>
                <a:gridCol w="395978">
                  <a:extLst>
                    <a:ext uri="{9D8B030D-6E8A-4147-A177-3AD203B41FA5}">
                      <a16:colId xmlns:a16="http://schemas.microsoft.com/office/drawing/2014/main" val="20001"/>
                    </a:ext>
                  </a:extLst>
                </a:gridCol>
                <a:gridCol w="423602">
                  <a:extLst>
                    <a:ext uri="{9D8B030D-6E8A-4147-A177-3AD203B41FA5}">
                      <a16:colId xmlns:a16="http://schemas.microsoft.com/office/drawing/2014/main" val="20002"/>
                    </a:ext>
                  </a:extLst>
                </a:gridCol>
                <a:gridCol w="423602">
                  <a:extLst>
                    <a:ext uri="{9D8B030D-6E8A-4147-A177-3AD203B41FA5}">
                      <a16:colId xmlns:a16="http://schemas.microsoft.com/office/drawing/2014/main" val="20003"/>
                    </a:ext>
                  </a:extLst>
                </a:gridCol>
                <a:gridCol w="637302">
                  <a:extLst>
                    <a:ext uri="{9D8B030D-6E8A-4147-A177-3AD203B41FA5}">
                      <a16:colId xmlns:a16="http://schemas.microsoft.com/office/drawing/2014/main" val="20004"/>
                    </a:ext>
                  </a:extLst>
                </a:gridCol>
                <a:gridCol w="3672407">
                  <a:extLst>
                    <a:ext uri="{9D8B030D-6E8A-4147-A177-3AD203B41FA5}">
                      <a16:colId xmlns:a16="http://schemas.microsoft.com/office/drawing/2014/main" val="20005"/>
                    </a:ext>
                  </a:extLst>
                </a:gridCol>
              </a:tblGrid>
              <a:tr h="18314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Industry</a:t>
                      </a:r>
                      <a:r>
                        <a:rPr lang="en-GB" sz="1000" b="0" i="0" u="none" strike="noStrike" baseline="0" dirty="0">
                          <a:solidFill>
                            <a:srgbClr val="000000"/>
                          </a:solidFill>
                          <a:effectLst/>
                          <a:latin typeface="+mn-lt"/>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endParaRPr lang="en-GB" sz="800" b="1" i="0" u="none" strike="noStrike" dirty="0">
                        <a:solidFill>
                          <a:srgbClr val="FFFFFF"/>
                        </a:solidFill>
                        <a:effectLst/>
                        <a:latin typeface="+mn-lt"/>
                      </a:endParaRP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endParaRPr lang="en-GB" dirty="0"/>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52516">
                <a:tc>
                  <a:txBody>
                    <a:bodyPr/>
                    <a:lstStyle/>
                    <a:p>
                      <a:pPr algn="ctr" rtl="0" fontAlgn="ctr"/>
                      <a:r>
                        <a:rPr lang="en-GB" sz="9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Comments</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68382">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94642">
                <a:tc>
                  <a:txBody>
                    <a:bodyPr/>
                    <a:lstStyle/>
                    <a:p>
                      <a:pPr algn="ctr" fontAlgn="t"/>
                      <a:r>
                        <a:rPr lang="en-US" sz="750" b="0" i="0" u="none" strike="noStrike" dirty="0">
                          <a:solidFill>
                            <a:srgbClr val="000000"/>
                          </a:solidFill>
                          <a:effectLst/>
                          <a:latin typeface="Arial"/>
                        </a:rPr>
                        <a:t>Industry Readiness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US" sz="750" b="0" i="0" u="none" strike="noStrike" dirty="0">
                          <a:solidFill>
                            <a:srgbClr val="000000"/>
                          </a:solidFill>
                          <a:effectLst/>
                          <a:latin typeface="Arial"/>
                        </a:rPr>
                        <a:t>To engage</a:t>
                      </a:r>
                      <a:r>
                        <a:rPr lang="en-US" sz="750" b="0" i="0" u="none" strike="noStrike" baseline="0" dirty="0">
                          <a:solidFill>
                            <a:srgbClr val="000000"/>
                          </a:solidFill>
                          <a:effectLst/>
                          <a:latin typeface="Arial"/>
                        </a:rPr>
                        <a:t> </a:t>
                      </a:r>
                      <a:r>
                        <a:rPr lang="en-US" sz="750" b="0" i="0" u="none" strike="noStrike" dirty="0">
                          <a:solidFill>
                            <a:srgbClr val="000000"/>
                          </a:solidFill>
                          <a:effectLst/>
                          <a:latin typeface="Arial"/>
                        </a:rPr>
                        <a:t>with the GDPR working group and wider contract</a:t>
                      </a:r>
                      <a:r>
                        <a:rPr lang="en-US" sz="750" b="0" i="0" u="none" strike="noStrike" baseline="0" dirty="0">
                          <a:solidFill>
                            <a:srgbClr val="000000"/>
                          </a:solidFill>
                          <a:effectLst/>
                          <a:latin typeface="Arial"/>
                        </a:rPr>
                        <a:t> managers </a:t>
                      </a:r>
                      <a:r>
                        <a:rPr lang="en-US" sz="750" b="0" i="0" u="none" strike="noStrike" dirty="0">
                          <a:solidFill>
                            <a:srgbClr val="000000"/>
                          </a:solidFill>
                          <a:effectLst/>
                          <a:latin typeface="Arial"/>
                        </a:rPr>
                        <a:t>to</a:t>
                      </a:r>
                      <a:r>
                        <a:rPr lang="en-US" sz="750" b="0" i="0" u="none" strike="noStrike" baseline="0" dirty="0">
                          <a:solidFill>
                            <a:srgbClr val="000000"/>
                          </a:solidFill>
                          <a:effectLst/>
                          <a:latin typeface="Arial"/>
                        </a:rPr>
                        <a:t> ensure the RAG status is shown correct </a:t>
                      </a:r>
                      <a:br>
                        <a:rPr lang="en-US" sz="750" b="0" i="0" u="none" strike="noStrike" dirty="0">
                          <a:solidFill>
                            <a:srgbClr val="000000"/>
                          </a:solidFill>
                          <a:effectLst/>
                          <a:latin typeface="Arial"/>
                        </a:rPr>
                      </a:br>
                      <a:endParaRPr lang="en-US" sz="750" b="0" i="0" u="none" strike="noStrike" dirty="0">
                        <a:solidFill>
                          <a:srgbClr val="000000"/>
                        </a:solidFill>
                        <a:effectLst/>
                        <a:latin typeface="Arial"/>
                      </a:endParaRPr>
                    </a:p>
                    <a:p>
                      <a:pPr algn="l" rtl="0" fontAlgn="ctr"/>
                      <a:r>
                        <a:rPr lang="en-US" sz="750" b="0" i="0" u="none" strike="noStrike" dirty="0">
                          <a:solidFill>
                            <a:srgbClr val="000000"/>
                          </a:solidFill>
                          <a:effectLst/>
                          <a:latin typeface="Arial"/>
                        </a:rPr>
                        <a:t>TBC</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28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212588"/>
            <a:ext cx="8424936" cy="400110"/>
          </a:xfrm>
          <a:prstGeom prst="rect">
            <a:avLst/>
          </a:prstGeom>
        </p:spPr>
        <p:txBody>
          <a:bodyPr wrap="square">
            <a:spAutoFit/>
          </a:bodyPr>
          <a:lstStyle/>
          <a:p>
            <a:r>
              <a:rPr lang="en-GB" sz="2000" dirty="0">
                <a:solidFill>
                  <a:srgbClr val="1D3E61"/>
                </a:solidFill>
                <a:latin typeface="+mj-lt"/>
                <a:ea typeface="+mj-ea"/>
                <a:cs typeface="+mj-cs"/>
              </a:rPr>
              <a:t>RAG Dashboard </a:t>
            </a:r>
          </a:p>
        </p:txBody>
      </p:sp>
      <p:graphicFrame>
        <p:nvGraphicFramePr>
          <p:cNvPr id="4" name="Table 3"/>
          <p:cNvGraphicFramePr>
            <a:graphicFrameLocks noGrp="1"/>
          </p:cNvGraphicFramePr>
          <p:nvPr>
            <p:extLst>
              <p:ext uri="{D42A27DB-BD31-4B8C-83A1-F6EECF244321}">
                <p14:modId xmlns:p14="http://schemas.microsoft.com/office/powerpoint/2010/main" val="1214786267"/>
              </p:ext>
            </p:extLst>
          </p:nvPr>
        </p:nvGraphicFramePr>
        <p:xfrm>
          <a:off x="113792" y="555526"/>
          <a:ext cx="8856984" cy="4006134"/>
        </p:xfrm>
        <a:graphic>
          <a:graphicData uri="http://schemas.openxmlformats.org/drawingml/2006/table">
            <a:tbl>
              <a:tblPr/>
              <a:tblGrid>
                <a:gridCol w="244198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4182752">
                  <a:extLst>
                    <a:ext uri="{9D8B030D-6E8A-4147-A177-3AD203B41FA5}">
                      <a16:colId xmlns:a16="http://schemas.microsoft.com/office/drawing/2014/main" val="20005"/>
                    </a:ext>
                  </a:extLst>
                </a:gridCol>
              </a:tblGrid>
              <a:tr h="899036">
                <a:tc>
                  <a:txBody>
                    <a:bodyPr/>
                    <a:lstStyle/>
                    <a:p>
                      <a:pPr algn="ctr" rtl="0" fontAlgn="ctr"/>
                      <a:r>
                        <a:rPr lang="en-GB" sz="800" b="1" i="0" u="none" strike="noStrike" dirty="0">
                          <a:solidFill>
                            <a:srgbClr val="FFFFFF"/>
                          </a:solidFill>
                          <a:effectLst/>
                          <a:latin typeface="Arial"/>
                        </a:rPr>
                        <a:t>Process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Jan</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Feb</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March</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April</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Comments</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0"/>
                  </a:ext>
                </a:extLst>
              </a:tr>
              <a:tr h="247979">
                <a:tc>
                  <a:txBody>
                    <a:bodyPr/>
                    <a:lstStyle/>
                    <a:p>
                      <a:pPr algn="ctr" fontAlgn="t"/>
                      <a:r>
                        <a:rPr lang="en-GB" sz="700" b="0" i="0" u="none" strike="noStrike" dirty="0">
                          <a:solidFill>
                            <a:srgbClr val="000000"/>
                          </a:solidFill>
                          <a:effectLst/>
                          <a:latin typeface="+mn-lt"/>
                        </a:rPr>
                        <a:t>Data</a:t>
                      </a:r>
                      <a:r>
                        <a:rPr lang="en-GB" sz="700" b="0" i="0" u="none" strike="noStrike" baseline="0" dirty="0">
                          <a:solidFill>
                            <a:srgbClr val="000000"/>
                          </a:solidFill>
                          <a:effectLst/>
                          <a:latin typeface="+mn-lt"/>
                        </a:rPr>
                        <a:t> </a:t>
                      </a:r>
                      <a:r>
                        <a:rPr lang="en-GB" sz="700" b="0" i="0" u="none" strike="noStrike" dirty="0">
                          <a:solidFill>
                            <a:srgbClr val="000000"/>
                          </a:solidFill>
                          <a:effectLst/>
                          <a:latin typeface="+mn-lt"/>
                        </a:rPr>
                        <a:t>Mapping</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Current Internal activity are being undertaken</a:t>
                      </a:r>
                      <a:r>
                        <a:rPr lang="en-GB" sz="800" b="0" i="0" u="none" strike="noStrike" baseline="0" dirty="0">
                          <a:solidFill>
                            <a:srgbClr val="000000"/>
                          </a:solidFill>
                          <a:effectLst/>
                          <a:latin typeface="+mn-lt"/>
                        </a:rPr>
                        <a:t> to </a:t>
                      </a:r>
                      <a:r>
                        <a:rPr lang="en-GB" sz="800" kern="1200" dirty="0">
                          <a:solidFill>
                            <a:schemeClr val="tx1"/>
                          </a:solidFill>
                          <a:effectLst/>
                          <a:latin typeface="+mn-lt"/>
                          <a:ea typeface="+mn-ea"/>
                          <a:cs typeface="+mn-cs"/>
                        </a:rPr>
                        <a:t>map all of the data that we process  and to record them all in one central log.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1850">
                <a:tc>
                  <a:txBody>
                    <a:bodyPr/>
                    <a:lstStyle/>
                    <a:p>
                      <a:pPr algn="ctr" fontAlgn="t"/>
                      <a:r>
                        <a:rPr lang="en-GB" sz="700" b="0" i="0" u="none" strike="noStrike" dirty="0">
                          <a:solidFill>
                            <a:srgbClr val="000000"/>
                          </a:solidFill>
                          <a:effectLst/>
                          <a:latin typeface="+mn-lt"/>
                        </a:rPr>
                        <a:t>Communication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B05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All</a:t>
                      </a:r>
                      <a:r>
                        <a:rPr lang="en-GB" sz="800" b="0" i="0" u="none" strike="noStrike" baseline="0" dirty="0">
                          <a:solidFill>
                            <a:srgbClr val="000000"/>
                          </a:solidFill>
                          <a:effectLst/>
                          <a:latin typeface="+mn-lt"/>
                        </a:rPr>
                        <a:t> communication has been issued to date – WORKSHOP DATES </a:t>
                      </a:r>
                    </a:p>
                    <a:p>
                      <a:pPr algn="ctr" rtl="0" fontAlgn="b"/>
                      <a:r>
                        <a:rPr lang="en-GB" sz="800" b="0" i="0" u="none" strike="noStrike" baseline="0" dirty="0">
                          <a:solidFill>
                            <a:srgbClr val="000000"/>
                          </a:solidFill>
                          <a:effectLst/>
                          <a:latin typeface="+mn-lt"/>
                        </a:rPr>
                        <a:t>GDPR Drop in Session: 09.01.2018</a:t>
                      </a:r>
                    </a:p>
                    <a:p>
                      <a:pPr algn="ctr" rtl="0" fontAlgn="b"/>
                      <a:r>
                        <a:rPr lang="en-GB" sz="800" b="0" i="0" u="none" strike="noStrike" dirty="0">
                          <a:solidFill>
                            <a:srgbClr val="000000"/>
                          </a:solidFill>
                          <a:effectLst/>
                          <a:latin typeface="+mn-lt"/>
                        </a:rPr>
                        <a:t>Training</a:t>
                      </a:r>
                      <a:r>
                        <a:rPr lang="en-GB" sz="800" b="0" i="0" u="none" strike="noStrike" baseline="0" dirty="0">
                          <a:solidFill>
                            <a:srgbClr val="000000"/>
                          </a:solidFill>
                          <a:effectLst/>
                          <a:latin typeface="+mn-lt"/>
                        </a:rPr>
                        <a:t> Sessions: April</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66745">
                <a:tc>
                  <a:txBody>
                    <a:bodyPr/>
                    <a:lstStyle/>
                    <a:p>
                      <a:pPr algn="ctr" fontAlgn="t"/>
                      <a:r>
                        <a:rPr lang="en-GB" sz="700" b="0" i="0" u="none" strike="noStrike" dirty="0">
                          <a:solidFill>
                            <a:srgbClr val="000000"/>
                          </a:solidFill>
                          <a:effectLst/>
                          <a:latin typeface="+mn-lt"/>
                        </a:rPr>
                        <a:t>Contract Governance  Updates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B05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Ongoing </a:t>
                      </a: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73006">
                <a:tc>
                  <a:txBody>
                    <a:bodyPr/>
                    <a:lstStyle/>
                    <a:p>
                      <a:pPr algn="ctr" fontAlgn="t"/>
                      <a:r>
                        <a:rPr lang="en-US" sz="700" b="0" i="0" u="none" strike="noStrike" dirty="0">
                          <a:solidFill>
                            <a:srgbClr val="000000"/>
                          </a:solidFill>
                          <a:effectLst/>
                          <a:latin typeface="+mn-lt"/>
                        </a:rPr>
                        <a:t>Policy Updates –Inc. privacy notice</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GB" sz="800" b="0" i="0" u="none" strike="noStrike" dirty="0">
                          <a:solidFill>
                            <a:srgbClr val="000000"/>
                          </a:solidFill>
                          <a:effectLst/>
                          <a:latin typeface="+mn-lt"/>
                        </a:rPr>
                        <a:t>All Policy</a:t>
                      </a:r>
                      <a:r>
                        <a:rPr lang="en-GB" sz="800" b="0" i="0" u="none" strike="noStrike" baseline="0" dirty="0">
                          <a:solidFill>
                            <a:srgbClr val="000000"/>
                          </a:solidFill>
                          <a:effectLst/>
                          <a:latin typeface="+mn-lt"/>
                        </a:rPr>
                        <a:t> updates are o</a:t>
                      </a:r>
                      <a:r>
                        <a:rPr lang="en-GB" sz="800" b="0" i="0" u="none" strike="noStrike" dirty="0">
                          <a:solidFill>
                            <a:srgbClr val="000000"/>
                          </a:solidFill>
                          <a:effectLst/>
                          <a:latin typeface="+mn-lt"/>
                        </a:rPr>
                        <a:t>n track:</a:t>
                      </a:r>
                      <a:r>
                        <a:rPr lang="en-GB" sz="800" b="0" i="0" u="none" strike="noStrike" baseline="0" dirty="0">
                          <a:solidFill>
                            <a:srgbClr val="000000"/>
                          </a:solidFill>
                          <a:effectLst/>
                          <a:latin typeface="+mn-lt"/>
                        </a:rPr>
                        <a:t> contracts are being looked into, any agreements around 3</a:t>
                      </a:r>
                      <a:r>
                        <a:rPr lang="en-GB" sz="800" b="0" i="0" u="none" strike="noStrike" baseline="30000" dirty="0">
                          <a:solidFill>
                            <a:srgbClr val="000000"/>
                          </a:solidFill>
                          <a:effectLst/>
                          <a:latin typeface="+mn-lt"/>
                        </a:rPr>
                        <a:t>rd</a:t>
                      </a:r>
                      <a:r>
                        <a:rPr lang="en-GB" sz="800" b="0" i="0" u="none" strike="noStrike" baseline="0" dirty="0">
                          <a:solidFill>
                            <a:srgbClr val="000000"/>
                          </a:solidFill>
                          <a:effectLst/>
                          <a:latin typeface="+mn-lt"/>
                        </a:rPr>
                        <a:t> party and additional services.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12200">
                <a:tc>
                  <a:txBody>
                    <a:bodyPr/>
                    <a:lstStyle/>
                    <a:p>
                      <a:pPr algn="ctr" fontAlgn="t"/>
                      <a:r>
                        <a:rPr lang="en-GB" sz="700" b="0" i="0" u="none" strike="noStrike" dirty="0">
                          <a:solidFill>
                            <a:srgbClr val="000000"/>
                          </a:solidFill>
                          <a:effectLst/>
                          <a:latin typeface="+mn-lt"/>
                        </a:rPr>
                        <a:t>Potential Risks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GB" sz="800" b="0" i="0" u="none" strike="noStrike" dirty="0">
                          <a:solidFill>
                            <a:srgbClr val="000000"/>
                          </a:solidFill>
                          <a:effectLst/>
                          <a:latin typeface="+mn-lt"/>
                        </a:rPr>
                        <a:t>None to date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735723">
                <a:tc>
                  <a:txBody>
                    <a:bodyPr/>
                    <a:lstStyle/>
                    <a:p>
                      <a:pPr algn="ctr" fontAlgn="t"/>
                      <a:r>
                        <a:rPr lang="en-US" sz="700" b="0" i="0" u="none" strike="noStrike" dirty="0">
                          <a:solidFill>
                            <a:srgbClr val="000000"/>
                          </a:solidFill>
                          <a:effectLst/>
                          <a:latin typeface="+mn-lt"/>
                        </a:rPr>
                        <a:t>GDPR Working Group Meeting</a:t>
                      </a:r>
                      <a:r>
                        <a:rPr lang="en-US" sz="700" b="0" i="0" u="none" strike="noStrike" baseline="0" dirty="0">
                          <a:solidFill>
                            <a:srgbClr val="000000"/>
                          </a:solidFill>
                          <a:effectLst/>
                          <a:latin typeface="+mn-lt"/>
                        </a:rPr>
                        <a:t> attendance </a:t>
                      </a:r>
                      <a:endParaRPr lang="en-US"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GB" sz="800" b="0" i="0" u="none" strike="noStrike" dirty="0">
                          <a:solidFill>
                            <a:srgbClr val="000000"/>
                          </a:solidFill>
                          <a:effectLst/>
                          <a:latin typeface="+mn-lt"/>
                        </a:rPr>
                        <a:t>Meeting was Quorum</a:t>
                      </a:r>
                      <a:r>
                        <a:rPr lang="en-GB" sz="800" b="0" i="0" u="none" strike="noStrike" baseline="0" dirty="0">
                          <a:solidFill>
                            <a:srgbClr val="000000"/>
                          </a:solidFill>
                          <a:effectLst/>
                          <a:latin typeface="+mn-lt"/>
                        </a:rPr>
                        <a:t> – </a:t>
                      </a:r>
                      <a:r>
                        <a:rPr lang="en-GB" sz="800" b="0" i="0" u="none" strike="noStrike" baseline="0" dirty="0" err="1">
                          <a:solidFill>
                            <a:srgbClr val="000000"/>
                          </a:solidFill>
                          <a:effectLst/>
                          <a:latin typeface="+mn-lt"/>
                        </a:rPr>
                        <a:t>ToR</a:t>
                      </a:r>
                      <a:r>
                        <a:rPr lang="en-GB" sz="800" b="0" i="0" u="none" strike="noStrike" baseline="0" dirty="0">
                          <a:solidFill>
                            <a:srgbClr val="000000"/>
                          </a:solidFill>
                          <a:effectLst/>
                          <a:latin typeface="+mn-lt"/>
                        </a:rPr>
                        <a:t> agreed –During the last GDPR Working Group Meeting (January 23</a:t>
                      </a:r>
                      <a:r>
                        <a:rPr lang="en-GB" sz="800" b="0" i="0" u="none" strike="noStrike" baseline="30000" dirty="0">
                          <a:solidFill>
                            <a:srgbClr val="000000"/>
                          </a:solidFill>
                          <a:effectLst/>
                          <a:latin typeface="+mn-lt"/>
                        </a:rPr>
                        <a:t>rd</a:t>
                      </a:r>
                      <a:r>
                        <a:rPr lang="en-GB" sz="800" b="0" i="0" u="none" strike="noStrike" baseline="0" dirty="0">
                          <a:solidFill>
                            <a:srgbClr val="000000"/>
                          </a:solidFill>
                          <a:effectLst/>
                          <a:latin typeface="+mn-lt"/>
                        </a:rPr>
                        <a:t>), there were high level discussions on issues around the GDPR agenda.</a:t>
                      </a:r>
                    </a:p>
                    <a:p>
                      <a:pPr algn="ctr" rtl="0" fontAlgn="ctr"/>
                      <a:r>
                        <a:rPr lang="en-GB" sz="800" b="0" i="0" u="none" strike="noStrike" baseline="0" dirty="0">
                          <a:solidFill>
                            <a:srgbClr val="000000"/>
                          </a:solidFill>
                          <a:effectLst/>
                          <a:latin typeface="+mn-lt"/>
                        </a:rPr>
                        <a:t>Actions were given to all members of the WG which are to be discussed in February and March. </a:t>
                      </a: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979595">
                <a:tc>
                  <a:txBody>
                    <a:bodyPr/>
                    <a:lstStyle/>
                    <a:p>
                      <a:pPr algn="ctr" fontAlgn="t"/>
                      <a:r>
                        <a:rPr lang="en-US" sz="700" b="0" i="0" u="none" strike="noStrike" dirty="0">
                          <a:solidFill>
                            <a:srgbClr val="000000"/>
                          </a:solidFill>
                          <a:effectLst/>
                          <a:latin typeface="+mn-lt"/>
                        </a:rPr>
                        <a:t>Training</a:t>
                      </a:r>
                      <a:r>
                        <a:rPr lang="en-US" sz="700" b="0" i="0" u="none" strike="noStrike" baseline="0" dirty="0">
                          <a:solidFill>
                            <a:srgbClr val="000000"/>
                          </a:solidFill>
                          <a:effectLst/>
                          <a:latin typeface="+mn-lt"/>
                        </a:rPr>
                        <a:t> </a:t>
                      </a:r>
                      <a:endParaRPr lang="en-US"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800" b="0" i="0" u="none" strike="noStrike" dirty="0">
                          <a:solidFill>
                            <a:srgbClr val="000000"/>
                          </a:solidFill>
                          <a:effectLst/>
                          <a:latin typeface="+mn-lt"/>
                        </a:rPr>
                        <a:t>Training sessions have begun to take place; Legal and Procurement teams completed their GDPR training at the end of January, HR team completed training during the first week of February and the Information Protection Champions completed their training in March.</a:t>
                      </a:r>
                    </a:p>
                    <a:p>
                      <a:pPr algn="ctr" rtl="0" fontAlgn="ctr"/>
                      <a:r>
                        <a:rPr lang="en-US" sz="800" b="0" i="0" u="none" strike="noStrike" dirty="0">
                          <a:solidFill>
                            <a:srgbClr val="000000"/>
                          </a:solidFill>
                          <a:effectLst/>
                          <a:latin typeface="+mn-lt"/>
                        </a:rPr>
                        <a:t>The Legal and Communications teams continue work together to plan training and workshops for the rest of the Business which is to be delivered by April. </a:t>
                      </a: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3391439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8545E1A-EA83-463B-B744-ADE3D05E8049}">
  <ds:schemaRefs>
    <ds:schemaRef ds:uri="http://www.w3.org/XML/1998/namespace"/>
    <ds:schemaRef ds:uri="http://schemas.microsoft.com/office/2006/metadata/properties"/>
    <ds:schemaRef ds:uri="http://purl.org/dc/elements/1.1/"/>
    <ds:schemaRef ds:uri="http://purl.org/dc/dcmitype/"/>
    <ds:schemaRef ds:uri="http://purl.org/dc/terms/"/>
    <ds:schemaRef ds:uri="http://schemas.openxmlformats.org/package/2006/metadata/core-properties"/>
    <ds:schemaRef ds:uri="http://schemas.microsoft.com/office/2006/documentManagement/types"/>
    <ds:schemaRef ds:uri="2a985eae-c12e-416e-9833-85f34b1ee04e"/>
    <ds:schemaRef ds:uri="http://schemas.microsoft.com/office/infopath/2007/PartnerControls"/>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3617</TotalTime>
  <Words>274</Words>
  <Application>Microsoft Macintosh PowerPoint</Application>
  <PresentationFormat>On-screen Show (16:9)</PresentationFormat>
  <Paragraphs>50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Calibri</vt:lpstr>
      <vt:lpstr>Wingdings</vt:lpstr>
      <vt:lpstr>xoserve templates</vt:lpstr>
      <vt:lpstr>GDPR Dashboard  General Data Protection Regulation  06/02/2018 </vt:lpstr>
      <vt:lpstr>PowerPoint Presentation</vt:lpstr>
      <vt:lpstr>PowerPoint Presentation</vt:lpstr>
    </vt:vector>
  </TitlesOfParts>
  <Company>DC Freelance</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176</cp:revision>
  <dcterms:created xsi:type="dcterms:W3CDTF">2011-09-20T14:58:41Z</dcterms:created>
  <dcterms:modified xsi:type="dcterms:W3CDTF">2018-03-13T12:10:01Z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-1459157662</vt:i4>
  </property>
  <property fmtid="{D5CDD505-2E9C-101B-9397-08002B2CF9AE}" pid="4" name="_NewReviewCycle">
    <vt:lpwstr/>
  </property>
  <property fmtid="{D5CDD505-2E9C-101B-9397-08002B2CF9AE}" pid="5" name="_EmailSubject">
    <vt:lpwstr>GDPR Dashboard </vt:lpwstr>
  </property>
  <property fmtid="{D5CDD505-2E9C-101B-9397-08002B2CF9AE}" pid="6" name="_AuthorEmail">
    <vt:lpwstr>Sally.Hall@xoserve.com</vt:lpwstr>
  </property>
  <property fmtid="{D5CDD505-2E9C-101B-9397-08002B2CF9AE}" pid="7" name="_AuthorEmailDisplayName">
    <vt:lpwstr>Hall, Sally</vt:lpwstr>
  </property>
  <property fmtid="{D5CDD505-2E9C-101B-9397-08002B2CF9AE}" pid="8" name="ContentTypeId">
    <vt:lpwstr>0x010100EC027A3842200A4881B078E78C741B39</vt:lpwstr>
  </property>
  <property fmtid="{D5CDD505-2E9C-101B-9397-08002B2CF9AE}" pid="9" name="_PreviousAdHocReviewCycleID">
    <vt:i4>-95540094</vt:i4>
  </property>
</Properties>
</file>