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handoutMasterIdLst>
    <p:handoutMasterId r:id="rId10"/>
  </p:handoutMasterIdLst>
  <p:sldIdLst>
    <p:sldId id="279" r:id="rId5"/>
    <p:sldId id="278" r:id="rId6"/>
    <p:sldId id="282" r:id="rId7"/>
    <p:sldId id="283" r:id="rId8"/>
    <p:sldId id="284" r:id="rId9"/>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8"/>
    <p:restoredTop sz="94660"/>
  </p:normalViewPr>
  <p:slideViewPr>
    <p:cSldViewPr snapToObjects="1">
      <p:cViewPr varScale="1">
        <p:scale>
          <a:sx n="137" d="100"/>
          <a:sy n="137" d="100"/>
        </p:scale>
        <p:origin x="192" y="31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21/03/2018</a:t>
            </a:fld>
            <a:endParaRPr lang="en-GB"/>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685800" y="1545431"/>
            <a:ext cx="7772400" cy="1514475"/>
          </a:xfrm>
        </p:spPr>
        <p:txBody>
          <a:bodyPr/>
          <a:lstStyle/>
          <a:p>
            <a:r>
              <a:rPr lang="en-GB" dirty="0">
                <a:solidFill>
                  <a:srgbClr val="3E5AA8"/>
                </a:solidFill>
              </a:rPr>
              <a:t>Supply Point Information Services</a:t>
            </a:r>
            <a:br>
              <a:rPr lang="en-GB" dirty="0">
                <a:solidFill>
                  <a:schemeClr val="hlink"/>
                </a:solidFill>
              </a:rPr>
            </a:br>
            <a:br>
              <a:rPr lang="en-GB" dirty="0">
                <a:solidFill>
                  <a:schemeClr val="hlink"/>
                </a:solidFill>
              </a:rPr>
            </a:br>
            <a:r>
              <a:rPr lang="en-GB" dirty="0">
                <a:solidFill>
                  <a:schemeClr val="accent2"/>
                </a:solidFill>
              </a:rPr>
              <a:t>Post-Nexus update</a:t>
            </a:r>
          </a:p>
        </p:txBody>
      </p:sp>
      <p:sp>
        <p:nvSpPr>
          <p:cNvPr id="5123" name="Rectangle 5"/>
          <p:cNvSpPr>
            <a:spLocks noGrp="1" noChangeArrowheads="1"/>
          </p:cNvSpPr>
          <p:nvPr>
            <p:ph type="subTitle" idx="1"/>
          </p:nvPr>
        </p:nvSpPr>
        <p:spPr>
          <a:xfrm>
            <a:off x="1458913" y="3058716"/>
            <a:ext cx="6305550" cy="594122"/>
          </a:xfrm>
        </p:spPr>
        <p:txBody>
          <a:bodyPr lIns="91440" tIns="45720" rIns="91440" bIns="45720"/>
          <a:lstStyle/>
          <a:p>
            <a:pPr eaLnBrk="1" hangingPunct="1"/>
            <a:endParaRPr lang="en-GB" dirty="0">
              <a:solidFill>
                <a:schemeClr val="tx1"/>
              </a:solidFill>
            </a:endParaRPr>
          </a:p>
          <a:p>
            <a:pPr eaLnBrk="1" hangingPunct="1"/>
            <a:endParaRPr lang="en-GB"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1"/>
            <a:ext cx="8688388" cy="681037"/>
          </a:xfrm>
        </p:spPr>
        <p:txBody>
          <a:bodyPr/>
          <a:lstStyle/>
          <a:p>
            <a:r>
              <a:rPr lang="en-GB" dirty="0"/>
              <a:t>Background</a:t>
            </a:r>
          </a:p>
        </p:txBody>
      </p:sp>
      <p:sp>
        <p:nvSpPr>
          <p:cNvPr id="6147" name="Content Placeholder 2"/>
          <p:cNvSpPr>
            <a:spLocks noGrp="1"/>
          </p:cNvSpPr>
          <p:nvPr>
            <p:ph idx="1"/>
          </p:nvPr>
        </p:nvSpPr>
        <p:spPr>
          <a:xfrm>
            <a:off x="228600" y="681038"/>
            <a:ext cx="8686800" cy="3456385"/>
          </a:xfrm>
        </p:spPr>
        <p:txBody>
          <a:bodyPr/>
          <a:lstStyle/>
          <a:p>
            <a:r>
              <a:rPr lang="en-GB" sz="2000" dirty="0"/>
              <a:t>Both of the Supply Point Information Services are provided as a requirement under Condition 31 of the Gas Transporters Licence</a:t>
            </a:r>
          </a:p>
          <a:p>
            <a:pPr marL="0" indent="0">
              <a:buNone/>
            </a:pPr>
            <a:endParaRPr lang="en-GB" sz="1000" dirty="0"/>
          </a:p>
          <a:p>
            <a:r>
              <a:rPr lang="en-GB" sz="2000" dirty="0"/>
              <a:t>The establishment of the service aims to provide sufficient information for </a:t>
            </a:r>
            <a:r>
              <a:rPr lang="en-GB" sz="2000" b="1" dirty="0">
                <a:solidFill>
                  <a:srgbClr val="00B050"/>
                </a:solidFill>
              </a:rPr>
              <a:t>facilitating switching </a:t>
            </a:r>
            <a:r>
              <a:rPr lang="en-GB" sz="2000" dirty="0"/>
              <a:t>for </a:t>
            </a:r>
            <a:r>
              <a:rPr lang="en-GB" sz="2000" u="sng" dirty="0"/>
              <a:t>all</a:t>
            </a:r>
            <a:r>
              <a:rPr lang="en-GB" sz="2000" dirty="0"/>
              <a:t> premises connected to the licensee's pipeline or to allow identification of the existing supplier if not known</a:t>
            </a:r>
          </a:p>
          <a:p>
            <a:endParaRPr lang="en-GB" sz="1000" dirty="0"/>
          </a:p>
          <a:p>
            <a:r>
              <a:rPr lang="en-GB" sz="2000" dirty="0"/>
              <a:t>This arrangement is fulfilled by the …..</a:t>
            </a:r>
          </a:p>
          <a:p>
            <a:pPr lvl="1"/>
            <a:r>
              <a:rPr lang="en-GB" sz="1800" b="1" dirty="0">
                <a:solidFill>
                  <a:srgbClr val="00B050"/>
                </a:solidFill>
              </a:rPr>
              <a:t>Domestic Consumer M No Helpline</a:t>
            </a:r>
            <a:r>
              <a:rPr lang="en-GB" sz="1800" dirty="0"/>
              <a:t>: </a:t>
            </a:r>
            <a:r>
              <a:rPr lang="en-GB" sz="1800" i="1" dirty="0"/>
              <a:t>for domestic consumers or those acting with their permission on their behalf </a:t>
            </a:r>
          </a:p>
          <a:p>
            <a:pPr lvl="1"/>
            <a:r>
              <a:rPr lang="en-GB" sz="1800" b="1" dirty="0">
                <a:solidFill>
                  <a:srgbClr val="00B050"/>
                </a:solidFill>
              </a:rPr>
              <a:t>I&amp;C Helpline</a:t>
            </a:r>
            <a:r>
              <a:rPr lang="en-GB" sz="1800" dirty="0">
                <a:solidFill>
                  <a:srgbClr val="00B050"/>
                </a:solidFill>
              </a:rPr>
              <a:t> </a:t>
            </a:r>
            <a:r>
              <a:rPr lang="en-GB" sz="1800" dirty="0"/>
              <a:t>: </a:t>
            </a:r>
            <a:r>
              <a:rPr lang="en-GB" sz="1800" i="1" dirty="0"/>
              <a:t>for gas consumers using &gt;73,200kWh (or less if the Market Sector Code is set as ‘I’) or those acting with their permission, to </a:t>
            </a:r>
            <a:r>
              <a:rPr lang="en-GB" sz="1800" i="1" u="sng" dirty="0"/>
              <a:t>facilitate switching only</a:t>
            </a:r>
            <a:r>
              <a:rPr lang="en-GB" sz="1800" i="1" dirty="0"/>
              <a:t>   </a:t>
            </a:r>
          </a:p>
          <a:p>
            <a:pPr marL="0" indent="0">
              <a:buNone/>
            </a:pPr>
            <a:endParaRPr lang="en-GB" dirty="0"/>
          </a:p>
          <a:p>
            <a:pPr marL="0" indent="0">
              <a:buFont typeface="Wingdings" pitchFamily="2" charset="2"/>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Standards</a:t>
            </a:r>
          </a:p>
        </p:txBody>
      </p:sp>
      <p:sp>
        <p:nvSpPr>
          <p:cNvPr id="3" name="Content Placeholder 2"/>
          <p:cNvSpPr>
            <a:spLocks noGrp="1"/>
          </p:cNvSpPr>
          <p:nvPr>
            <p:ph idx="1"/>
          </p:nvPr>
        </p:nvSpPr>
        <p:spPr/>
        <p:txBody>
          <a:bodyPr/>
          <a:lstStyle/>
          <a:p>
            <a:r>
              <a:rPr lang="en-GB" sz="2000" dirty="0"/>
              <a:t>Both Helplines operate within the required standards</a:t>
            </a:r>
          </a:p>
          <a:p>
            <a:pPr marL="400050" lvl="1" indent="0">
              <a:buNone/>
            </a:pPr>
            <a:endParaRPr lang="en-GB" sz="1000" dirty="0"/>
          </a:p>
          <a:p>
            <a:pPr lvl="1"/>
            <a:r>
              <a:rPr lang="en-GB" dirty="0"/>
              <a:t>90% of calls answered within 30 seconds</a:t>
            </a:r>
          </a:p>
          <a:p>
            <a:pPr lvl="1"/>
            <a:r>
              <a:rPr lang="en-GB" dirty="0"/>
              <a:t>The M No Helpline has IVR functionality and call agent back-up</a:t>
            </a:r>
          </a:p>
          <a:p>
            <a:pPr lvl="1"/>
            <a:r>
              <a:rPr lang="en-GB" dirty="0"/>
              <a:t>Calls to the I&amp;C Line are handled by call agents </a:t>
            </a:r>
          </a:p>
          <a:p>
            <a:endParaRPr lang="en-GB" sz="1000" dirty="0"/>
          </a:p>
          <a:p>
            <a:r>
              <a:rPr lang="en-GB" sz="2000" dirty="0"/>
              <a:t>Both Helplines operate within the guidelines and ‘controls’</a:t>
            </a:r>
          </a:p>
          <a:p>
            <a:pPr marL="400050" lvl="1" indent="0">
              <a:buNone/>
            </a:pPr>
            <a:endParaRPr lang="en-GB" sz="1000" dirty="0"/>
          </a:p>
          <a:p>
            <a:pPr lvl="1"/>
            <a:r>
              <a:rPr lang="en-GB" dirty="0"/>
              <a:t>Only the allowable information is given based on the qualifying criteria</a:t>
            </a:r>
          </a:p>
          <a:p>
            <a:pPr lvl="1"/>
            <a:r>
              <a:rPr lang="en-GB" dirty="0"/>
              <a:t>The caller is given an auto cautionary message to not proceed if they aren’t the owner / occupier or acting on their behalf with permission</a:t>
            </a:r>
          </a:p>
          <a:p>
            <a:pPr lvl="1"/>
            <a:r>
              <a:rPr lang="en-GB" dirty="0"/>
              <a:t>M No Helpline :- 1 enquiry per call</a:t>
            </a:r>
          </a:p>
          <a:p>
            <a:pPr lvl="1"/>
            <a:r>
              <a:rPr lang="en-GB" dirty="0"/>
              <a:t>I&amp;C Line :- can be up to 5 enquiries per call    </a:t>
            </a:r>
          </a:p>
          <a:p>
            <a:endParaRPr lang="en-GB" dirty="0"/>
          </a:p>
        </p:txBody>
      </p:sp>
    </p:spTree>
    <p:extLst>
      <p:ext uri="{BB962C8B-B14F-4D97-AF65-F5344CB8AC3E}">
        <p14:creationId xmlns:p14="http://schemas.microsoft.com/office/powerpoint/2010/main" val="83757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usage</a:t>
            </a:r>
          </a:p>
        </p:txBody>
      </p:sp>
      <p:sp>
        <p:nvSpPr>
          <p:cNvPr id="3" name="Content Placeholder 2"/>
          <p:cNvSpPr>
            <a:spLocks noGrp="1"/>
          </p:cNvSpPr>
          <p:nvPr>
            <p:ph idx="1"/>
          </p:nvPr>
        </p:nvSpPr>
        <p:spPr/>
        <p:txBody>
          <a:bodyPr/>
          <a:lstStyle/>
          <a:p>
            <a:r>
              <a:rPr lang="en-GB" dirty="0"/>
              <a:t>Brokers acting on behalf of/claiming to act on behalf of  Shippers</a:t>
            </a:r>
          </a:p>
          <a:p>
            <a:r>
              <a:rPr lang="en-GB" dirty="0"/>
              <a:t>Callers acting as (or for) 2 or more Broker Organisations</a:t>
            </a:r>
          </a:p>
          <a:p>
            <a:r>
              <a:rPr lang="en-GB" dirty="0"/>
              <a:t>Meter Solution Companies etc. wanting usage / supplier details</a:t>
            </a:r>
          </a:p>
          <a:p>
            <a:r>
              <a:rPr lang="en-GB" dirty="0"/>
              <a:t>Brokers potentially acting without the permission of gas consumers</a:t>
            </a:r>
          </a:p>
          <a:p>
            <a:r>
              <a:rPr lang="en-GB" dirty="0"/>
              <a:t>Housing organisation doing property portfolio checks</a:t>
            </a:r>
          </a:p>
          <a:p>
            <a:r>
              <a:rPr lang="en-GB" dirty="0"/>
              <a:t>Unidentified Organisations contacting multiple times</a:t>
            </a:r>
          </a:p>
          <a:p>
            <a:endParaRPr lang="en-GB" dirty="0"/>
          </a:p>
        </p:txBody>
      </p:sp>
    </p:spTree>
    <p:extLst>
      <p:ext uri="{BB962C8B-B14F-4D97-AF65-F5344CB8AC3E}">
        <p14:creationId xmlns:p14="http://schemas.microsoft.com/office/powerpoint/2010/main" val="2148407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Guidelines and controls</a:t>
            </a:r>
          </a:p>
        </p:txBody>
      </p:sp>
      <p:sp>
        <p:nvSpPr>
          <p:cNvPr id="3" name="Content Placeholder 2"/>
          <p:cNvSpPr>
            <a:spLocks noGrp="1"/>
          </p:cNvSpPr>
          <p:nvPr>
            <p:ph idx="1"/>
          </p:nvPr>
        </p:nvSpPr>
        <p:spPr/>
        <p:txBody>
          <a:bodyPr/>
          <a:lstStyle/>
          <a:p>
            <a:pPr lvl="1"/>
            <a:r>
              <a:rPr lang="en-GB" dirty="0"/>
              <a:t>Only the allowable information is given based on the qualifying criteria</a:t>
            </a:r>
          </a:p>
          <a:p>
            <a:pPr lvl="1"/>
            <a:r>
              <a:rPr lang="en-GB" dirty="0"/>
              <a:t>The caller is given an auto cautionary message to not proceed if they aren’t the owner / occupier or acting on their behalf with permission</a:t>
            </a:r>
          </a:p>
          <a:p>
            <a:pPr lvl="1"/>
            <a:r>
              <a:rPr lang="en-GB" dirty="0"/>
              <a:t>M No Helpline :- 1 enquiry per call</a:t>
            </a:r>
          </a:p>
          <a:p>
            <a:pPr lvl="1"/>
            <a:r>
              <a:rPr lang="en-GB" dirty="0"/>
              <a:t>I&amp;C Line :- can be up to 5 enquiries per call    </a:t>
            </a:r>
          </a:p>
          <a:p>
            <a:pPr lvl="1"/>
            <a:r>
              <a:rPr lang="en-GB" dirty="0"/>
              <a:t>Where suspicious use is identified (brokers acting on behalf of Shipper organisations without appropriate permissions) we are contacting the relevant Shipper directly to discuss and agree action plans (e.g. changing passwords etc.)</a:t>
            </a:r>
          </a:p>
          <a:p>
            <a:pPr marL="0" indent="0">
              <a:buNone/>
            </a:pPr>
            <a:endParaRPr lang="en-GB" dirty="0"/>
          </a:p>
          <a:p>
            <a:endParaRPr lang="en-GB" dirty="0"/>
          </a:p>
        </p:txBody>
      </p:sp>
    </p:spTree>
    <p:extLst>
      <p:ext uri="{BB962C8B-B14F-4D97-AF65-F5344CB8AC3E}">
        <p14:creationId xmlns:p14="http://schemas.microsoft.com/office/powerpoint/2010/main" val="2475451250"/>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schemas.openxmlformats.org/package/2006/metadata/core-properties"/>
    <ds:schemaRef ds:uri="http://purl.org/dc/dcmitype/"/>
    <ds:schemaRef ds:uri="http://purl.org/dc/terms/"/>
    <ds:schemaRef ds:uri="2a985eae-c12e-416e-9833-85f34b1ee04e"/>
    <ds:schemaRef ds:uri="http://schemas.microsoft.com/office/2006/documentManagement/types"/>
    <ds:schemaRef ds:uri="http://schemas.microsoft.com/office/2006/metadata/properties"/>
    <ds:schemaRef ds:uri="http://www.w3.org/XML/1998/namespace"/>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2809</TotalTime>
  <Words>381</Words>
  <Application>Microsoft Macintosh PowerPoint</Application>
  <PresentationFormat>On-screen Show (16:9)</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ＭＳ Ｐゴシック</vt:lpstr>
      <vt:lpstr>Arial</vt:lpstr>
      <vt:lpstr>Wingdings</vt:lpstr>
      <vt:lpstr>xoserve templates</vt:lpstr>
      <vt:lpstr>Supply Point Information Services  Post-Nexus update</vt:lpstr>
      <vt:lpstr>Background</vt:lpstr>
      <vt:lpstr>Standards</vt:lpstr>
      <vt:lpstr>Types of usage</vt:lpstr>
      <vt:lpstr>Guidelines and controls</vt:lpstr>
    </vt:vector>
  </TitlesOfParts>
  <Company>DC Freelance</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Bennett</cp:lastModifiedBy>
  <cp:revision>113</cp:revision>
  <dcterms:created xsi:type="dcterms:W3CDTF">2011-09-20T14:58:41Z</dcterms:created>
  <dcterms:modified xsi:type="dcterms:W3CDTF">2018-03-21T09:27:08Z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-839829999</vt:i4>
  </property>
  <property fmtid="{D5CDD505-2E9C-101B-9397-08002B2CF9AE}" pid="4" name="_NewReviewCycle">
    <vt:lpwstr/>
  </property>
  <property fmtid="{D5CDD505-2E9C-101B-9397-08002B2CF9AE}" pid="5" name="_EmailSubject">
    <vt:lpwstr>Slides for telephone line action</vt:lpwstr>
  </property>
  <property fmtid="{D5CDD505-2E9C-101B-9397-08002B2CF9AE}" pid="6" name="_AuthorEmail">
    <vt:lpwstr>dave.turpin@xoserve.com</vt:lpwstr>
  </property>
  <property fmtid="{D5CDD505-2E9C-101B-9397-08002B2CF9AE}" pid="7" name="_AuthorEmailDisplayName">
    <vt:lpwstr>Turpin, Dave</vt:lpwstr>
  </property>
  <property fmtid="{D5CDD505-2E9C-101B-9397-08002B2CF9AE}" pid="8" name="ContentTypeId">
    <vt:lpwstr>0x010100EC027A3842200A4881B078E78C741B39</vt:lpwstr>
  </property>
  <property fmtid="{D5CDD505-2E9C-101B-9397-08002B2CF9AE}" pid="9" name="_PreviousAdHocReviewCycleID">
    <vt:i4>904095187</vt:i4>
  </property>
</Properties>
</file>