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3"/>
  </p:handoutMasterIdLst>
  <p:sldIdLst>
    <p:sldId id="279" r:id="rId5"/>
    <p:sldId id="282" r:id="rId6"/>
    <p:sldId id="283" r:id="rId7"/>
    <p:sldId id="284" r:id="rId8"/>
    <p:sldId id="285" r:id="rId9"/>
    <p:sldId id="286" r:id="rId10"/>
    <p:sldId id="278" r:id="rId11"/>
    <p:sldId id="287" r:id="rId12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23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19/07/2018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60574"/>
            <a:ext cx="7772400" cy="3384649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UNC Modification 0663S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Extending the data comprised under the definition of Supply Point Premises Data (TPD V5.18.1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and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iUNC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Modification 114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Extending the data available to Suppliers under K24.3(l)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8C03EE8-C386-D446-88A0-40B79D0AA701}"/>
              </a:ext>
            </a:extLst>
          </p:cNvPr>
          <p:cNvSpPr/>
          <p:nvPr/>
        </p:nvSpPr>
        <p:spPr>
          <a:xfrm>
            <a:off x="71438" y="1916113"/>
            <a:ext cx="32766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1800" dirty="0"/>
              <a:t>The Ofgem Switching Programme set out 4 reform packages:</a:t>
            </a:r>
          </a:p>
          <a:p>
            <a:pPr>
              <a:defRPr/>
            </a:pPr>
            <a:endParaRPr lang="en-GB" sz="18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1800" dirty="0"/>
              <a:t>Do nothing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1800" dirty="0"/>
              <a:t>Enhance existing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1800" dirty="0"/>
              <a:t>CSS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1800" dirty="0"/>
              <a:t>CSS and MIS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F349C8-339B-D543-9B8B-8745D21A9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4292600"/>
            <a:ext cx="88328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GB" altLang="en-US" sz="1800" dirty="0"/>
              <a:t>As a result of the consultation Ofgem refined option 2 and the new option became 2A, and determined that the industry was best placed to develop and fund the MIS services</a:t>
            </a:r>
          </a:p>
          <a:p>
            <a:pPr>
              <a:buFont typeface="Wingdings" pitchFamily="2" charset="2"/>
              <a:buChar char="Ø"/>
            </a:pPr>
            <a:endParaRPr lang="en-GB" altLang="en-US" sz="1800" dirty="0"/>
          </a:p>
          <a:p>
            <a:pPr>
              <a:buFont typeface="Wingdings" pitchFamily="2" charset="2"/>
              <a:buChar char="Ø"/>
            </a:pPr>
            <a:r>
              <a:rPr lang="en-GB" altLang="en-US" sz="1800" dirty="0"/>
              <a:t>Ofgem then asked Xoserve and Gemserv to take forward the MIS initiative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C072D9BF-0B61-1B48-9A77-9A4AA9CA0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148939"/>
              </p:ext>
            </p:extLst>
          </p:nvPr>
        </p:nvGraphicFramePr>
        <p:xfrm>
          <a:off x="3419475" y="1557338"/>
          <a:ext cx="5537200" cy="2394006"/>
        </p:xfrm>
        <a:graphic>
          <a:graphicData uri="http://schemas.openxmlformats.org/drawingml/2006/table">
            <a:tbl>
              <a:tblPr/>
              <a:tblGrid>
                <a:gridCol w="1384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282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RP0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RP1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RP2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RP3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1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No system or process changes.</a:t>
                      </a:r>
                      <a:b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No Improvement to reliable switching.</a:t>
                      </a:r>
                      <a:b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21 day switch.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Use existing systems.</a:t>
                      </a:r>
                      <a:b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Address matching to improve reliability.</a:t>
                      </a:r>
                      <a:b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Key Process changes (harmonised where possible) to deliver 3 to 7 day switch.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New central switching service (core data).</a:t>
                      </a:r>
                      <a:b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Enduring reliability improvement to data quality.</a:t>
                      </a:r>
                      <a:b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Harmonised and simplified next day switching process.</a:t>
                      </a:r>
                      <a:b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</a:br>
                      <a:endParaRPr lang="en-US" sz="1200" b="0" i="0" u="none" strike="noStrike" dirty="0">
                        <a:solidFill>
                          <a:srgbClr val="F2F2F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New central switching service and market intelligence services.</a:t>
                      </a:r>
                      <a:b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Enduring reliability improvement, and improved access to broader range of switching data.</a:t>
                      </a:r>
                      <a:b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Harmonised and simplified next day switching process.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1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Governance</a:t>
            </a:r>
            <a:endParaRPr lang="en-GB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xmlns="" id="{644DDAC5-3C11-0643-BA3B-4E30F3BEA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44638"/>
            <a:ext cx="7272338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xmlns="" id="{96531CB1-8C18-D84B-A2FA-DE9831DBF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589588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2000"/>
              <a:t>Gas representation established under the Data Services Contract  Change Management Committee</a:t>
            </a:r>
          </a:p>
        </p:txBody>
      </p:sp>
    </p:spTree>
    <p:extLst>
      <p:ext uri="{BB962C8B-B14F-4D97-AF65-F5344CB8AC3E}">
        <p14:creationId xmlns:p14="http://schemas.microsoft.com/office/powerpoint/2010/main" val="259352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Modifications 0663S and 114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1DC47313-63C2-B44D-9628-7C56E4F7F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"/>
              <a:defRPr/>
            </a:pPr>
            <a:r>
              <a:rPr lang="en-GB" sz="2000" dirty="0"/>
              <a:t>JMDG developed use case for Supplier access to gas and electricity data via API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GB" sz="2000" dirty="0"/>
              <a:t>Purpose to support Suppliers in:</a:t>
            </a:r>
          </a:p>
          <a:p>
            <a:pPr lvl="1">
              <a:defRPr/>
            </a:pPr>
            <a:r>
              <a:rPr lang="en-GB" dirty="0"/>
              <a:t>Provide quotation services to customer</a:t>
            </a:r>
          </a:p>
          <a:p>
            <a:pPr lvl="1">
              <a:defRPr/>
            </a:pPr>
            <a:r>
              <a:rPr lang="en-GB" dirty="0"/>
              <a:t>Improve the quality of the switch request into UK Link</a:t>
            </a:r>
          </a:p>
          <a:p>
            <a:pPr lvl="1">
              <a:defRPr/>
            </a:pPr>
            <a:r>
              <a:rPr lang="en-GB" dirty="0"/>
              <a:t>Improved creation of customer account on Supplier records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GB" sz="2000" dirty="0"/>
              <a:t>JMDG recommended service to </a:t>
            </a:r>
            <a:r>
              <a:rPr lang="en-GB" sz="2000" dirty="0" smtClean="0"/>
              <a:t>MIS Programme Board</a:t>
            </a:r>
            <a:endParaRPr lang="en-GB" sz="2000" dirty="0"/>
          </a:p>
          <a:p>
            <a:pPr>
              <a:buFont typeface="Wingdings 2" pitchFamily="18" charset="2"/>
              <a:buChar char=""/>
              <a:defRPr/>
            </a:pPr>
            <a:r>
              <a:rPr lang="en-GB" sz="2000" dirty="0"/>
              <a:t>MIS Programme </a:t>
            </a:r>
            <a:r>
              <a:rPr lang="en-GB" sz="2000" dirty="0" smtClean="0"/>
              <a:t>Board </a:t>
            </a:r>
            <a:r>
              <a:rPr lang="en-GB" sz="2000" dirty="0"/>
              <a:t>agreed and approved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GB" sz="2000" dirty="0"/>
              <a:t>MIS Programme </a:t>
            </a:r>
            <a:r>
              <a:rPr lang="en-GB" sz="2000" dirty="0" smtClean="0"/>
              <a:t>Board </a:t>
            </a:r>
            <a:r>
              <a:rPr lang="en-GB" sz="2000" dirty="0"/>
              <a:t>(gas) sponsoring UNC modification to give effect to use case delivery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GB" sz="2000" dirty="0"/>
              <a:t>Modification required to permit release of data to Suppliers</a:t>
            </a:r>
          </a:p>
          <a:p>
            <a:pPr marL="274638" lvl="1" indent="0">
              <a:buFont typeface="Wingdings" pitchFamily="2" charset="2"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216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Modifications 0663S and 114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161205C-6CBE-CB40-8626-51A4D6A737AE}"/>
              </a:ext>
            </a:extLst>
          </p:cNvPr>
          <p:cNvSpPr txBox="1">
            <a:spLocks/>
          </p:cNvSpPr>
          <p:nvPr/>
        </p:nvSpPr>
        <p:spPr bwMode="auto">
          <a:xfrm>
            <a:off x="395536" y="83671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Prepared along same lines as Modification 0640S and 106: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 of access to Domestic Consumer data for Suppliers</a:t>
            </a: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Commercial arrangements same as developed under Modification 0640S and 106S</a:t>
            </a:r>
          </a:p>
          <a:p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Extension of data items and to non-domestic data</a:t>
            </a:r>
          </a:p>
          <a:p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 limits permission to Suppliers, not PCW or TPI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1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items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5" y="908720"/>
            <a:ext cx="851827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This modification proposes to extend access to the following data items:</a:t>
            </a:r>
          </a:p>
          <a:p>
            <a:pPr lvl="0"/>
            <a:r>
              <a:rPr lang="en-GB" sz="2000" dirty="0"/>
              <a:t>Unique property reference number (where held),</a:t>
            </a:r>
          </a:p>
          <a:p>
            <a:pPr lvl="0"/>
            <a:r>
              <a:rPr lang="en-GB" sz="2000" dirty="0"/>
              <a:t>CSEP identifier,</a:t>
            </a:r>
          </a:p>
          <a:p>
            <a:pPr lvl="0"/>
            <a:r>
              <a:rPr lang="en-GB" sz="2000" dirty="0"/>
              <a:t>Transporter identity,</a:t>
            </a:r>
          </a:p>
          <a:p>
            <a:pPr lvl="0"/>
            <a:r>
              <a:rPr lang="en-GB" sz="2000" dirty="0"/>
              <a:t>Transporter effective from date,</a:t>
            </a:r>
          </a:p>
          <a:p>
            <a:pPr lvl="0"/>
            <a:r>
              <a:rPr lang="en-GB" sz="2000" dirty="0"/>
              <a:t>Current supplier name,</a:t>
            </a:r>
          </a:p>
          <a:p>
            <a:pPr lvl="0"/>
            <a:r>
              <a:rPr lang="en-GB" sz="2000" dirty="0"/>
              <a:t>Formula Year Annual Quantity,</a:t>
            </a:r>
          </a:p>
          <a:p>
            <a:pPr lvl="0"/>
            <a:r>
              <a:rPr lang="en-GB" sz="2000" dirty="0"/>
              <a:t>Supply Meter Point system offtake quantity,</a:t>
            </a:r>
          </a:p>
          <a:p>
            <a:pPr lvl="0"/>
            <a:r>
              <a:rPr lang="en-GB" sz="2000" dirty="0"/>
              <a:t>Formula Year Supply Meter Point system offtake quantity,</a:t>
            </a:r>
          </a:p>
          <a:p>
            <a:pPr lvl="0"/>
            <a:r>
              <a:rPr lang="en-GB" sz="2000" dirty="0"/>
              <a:t>Supply Meter Point system hourly quantity,</a:t>
            </a:r>
          </a:p>
          <a:p>
            <a:pPr lvl="0"/>
            <a:r>
              <a:rPr lang="en-GB" sz="2000" dirty="0"/>
              <a:t>Supply Meter Point status,</a:t>
            </a:r>
          </a:p>
          <a:p>
            <a:pPr lvl="0"/>
            <a:r>
              <a:rPr lang="en-GB" sz="2000" dirty="0"/>
              <a:t>Supply Point Withdrawal status,</a:t>
            </a:r>
          </a:p>
          <a:p>
            <a:pPr lvl="0"/>
            <a:r>
              <a:rPr lang="en-GB" sz="2000" dirty="0"/>
              <a:t>Market Sector Code</a:t>
            </a:r>
            <a:r>
              <a:rPr lang="en-GB" sz="2000" dirty="0" smtClean="0"/>
              <a:t>,</a:t>
            </a:r>
          </a:p>
          <a:p>
            <a:pPr lvl="0"/>
            <a:r>
              <a:rPr lang="en-GB" sz="2000" dirty="0"/>
              <a:t>Existence of Interruption,</a:t>
            </a:r>
          </a:p>
          <a:p>
            <a:pPr lvl="0"/>
            <a:r>
              <a:rPr lang="en-GB" sz="2000" dirty="0"/>
              <a:t>Classification of Twin-Supply Meter Point,</a:t>
            </a:r>
          </a:p>
          <a:p>
            <a:pPr lvl="0"/>
            <a:r>
              <a:rPr lang="en-GB" sz="2000" dirty="0"/>
              <a:t>Meter type</a:t>
            </a:r>
            <a:r>
              <a:rPr lang="en-GB" sz="2000" dirty="0" smtClean="0"/>
              <a:t>,</a:t>
            </a:r>
          </a:p>
          <a:p>
            <a:r>
              <a:rPr lang="en-GB" sz="2000" dirty="0"/>
              <a:t>Meter status</a:t>
            </a:r>
            <a:r>
              <a:rPr lang="en-GB" sz="2000" dirty="0" smtClean="0"/>
              <a:t>,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1196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dirty="0" smtClean="0"/>
              <a:t>Data items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5425" y="764704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/>
              <a:t>Meter </a:t>
            </a:r>
            <a:r>
              <a:rPr lang="en-GB" sz="2000" dirty="0"/>
              <a:t>number of dials,</a:t>
            </a:r>
          </a:p>
          <a:p>
            <a:pPr lvl="0"/>
            <a:r>
              <a:rPr lang="en-GB" sz="2000" dirty="0"/>
              <a:t>Meter imperial indicator,</a:t>
            </a:r>
          </a:p>
          <a:p>
            <a:pPr lvl="0"/>
            <a:r>
              <a:rPr lang="en-GB" sz="2000" dirty="0"/>
              <a:t>Isolation status</a:t>
            </a:r>
            <a:r>
              <a:rPr lang="en-GB" sz="2000" dirty="0" smtClean="0"/>
              <a:t>,</a:t>
            </a:r>
          </a:p>
          <a:p>
            <a:pPr lvl="0"/>
            <a:r>
              <a:rPr lang="en-GB" sz="2000" dirty="0" smtClean="0"/>
              <a:t>Meter </a:t>
            </a:r>
            <a:r>
              <a:rPr lang="en-GB" sz="2000" dirty="0"/>
              <a:t>Asset Manager short code,</a:t>
            </a:r>
          </a:p>
          <a:p>
            <a:pPr lvl="0"/>
            <a:r>
              <a:rPr lang="en-GB" sz="2000" dirty="0"/>
              <a:t>Incoming supplier,</a:t>
            </a:r>
          </a:p>
          <a:p>
            <a:pPr lvl="0"/>
            <a:r>
              <a:rPr lang="en-GB" sz="2000" dirty="0"/>
              <a:t>Latest Meter Reading,</a:t>
            </a:r>
          </a:p>
          <a:p>
            <a:pPr lvl="0"/>
            <a:r>
              <a:rPr lang="en-GB" sz="2000" dirty="0"/>
              <a:t>Meter Reading date,</a:t>
            </a:r>
          </a:p>
          <a:p>
            <a:pPr lvl="0"/>
            <a:r>
              <a:rPr lang="en-GB" sz="2000" dirty="0"/>
              <a:t>Meter Reading type,</a:t>
            </a:r>
          </a:p>
          <a:p>
            <a:pPr lvl="0"/>
            <a:r>
              <a:rPr lang="en-GB" sz="2000" dirty="0"/>
              <a:t>Smart meter system operator identity,</a:t>
            </a:r>
          </a:p>
          <a:p>
            <a:pPr lvl="0"/>
            <a:r>
              <a:rPr lang="en-GB" sz="2000" dirty="0"/>
              <a:t>Smart meter system operator effective from date,</a:t>
            </a:r>
          </a:p>
          <a:p>
            <a:pPr lvl="0"/>
            <a:r>
              <a:rPr lang="en-GB" sz="2000" dirty="0"/>
              <a:t>Data Communications Company service flag,</a:t>
            </a:r>
          </a:p>
          <a:p>
            <a:pPr lvl="0"/>
            <a:r>
              <a:rPr lang="en-GB" sz="2000" dirty="0"/>
              <a:t>Data Communications Company service flag effective from date,</a:t>
            </a:r>
          </a:p>
          <a:p>
            <a:pPr lvl="0"/>
            <a:r>
              <a:rPr lang="en-GB" sz="2000" dirty="0"/>
              <a:t>Identity of the installing supplier of the smart meter,</a:t>
            </a:r>
          </a:p>
          <a:p>
            <a:pPr lvl="0"/>
            <a:r>
              <a:rPr lang="en-GB" sz="2000" dirty="0"/>
              <a:t>Smart metering equipment technical specification installation date,</a:t>
            </a:r>
          </a:p>
          <a:p>
            <a:pPr lvl="0"/>
            <a:r>
              <a:rPr lang="en-GB" sz="2000" dirty="0"/>
              <a:t>In home display installation status,</a:t>
            </a:r>
          </a:p>
          <a:p>
            <a:pPr lvl="0"/>
            <a:r>
              <a:rPr lang="en-GB" sz="2000" dirty="0"/>
              <a:t>Automated meter reading indicator,</a:t>
            </a:r>
          </a:p>
          <a:p>
            <a:pPr lvl="0"/>
            <a:r>
              <a:rPr lang="en-GB" sz="2000" dirty="0"/>
              <a:t>Automated meter reading service provider identity.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items </a:t>
            </a:r>
            <a:r>
              <a:rPr lang="en-GB" smtClean="0"/>
              <a:t>under 0640S </a:t>
            </a:r>
            <a:r>
              <a:rPr lang="en-GB" dirty="0" smtClean="0"/>
              <a:t>and 106 for reference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9552" y="1124744"/>
            <a:ext cx="67504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• Supply Meter Point Reference Number,</a:t>
            </a:r>
          </a:p>
          <a:p>
            <a:r>
              <a:rPr lang="en-GB" sz="2000" dirty="0"/>
              <a:t>• supply point address,</a:t>
            </a:r>
          </a:p>
          <a:p>
            <a:r>
              <a:rPr lang="en-GB" sz="2000" dirty="0"/>
              <a:t>• Meter Post Code,</a:t>
            </a:r>
          </a:p>
          <a:p>
            <a:r>
              <a:rPr lang="en-GB" sz="2000" dirty="0"/>
              <a:t>• Current supplier ID,</a:t>
            </a:r>
          </a:p>
          <a:p>
            <a:r>
              <a:rPr lang="en-GB" sz="2000" dirty="0"/>
              <a:t>• meter mechanism code,</a:t>
            </a:r>
          </a:p>
          <a:p>
            <a:r>
              <a:rPr lang="en-GB" sz="2000" dirty="0"/>
              <a:t>• network operator,</a:t>
            </a:r>
          </a:p>
          <a:p>
            <a:r>
              <a:rPr lang="en-GB" sz="2000" dirty="0"/>
              <a:t>• meter capacity,</a:t>
            </a:r>
          </a:p>
          <a:p>
            <a:r>
              <a:rPr lang="en-GB" sz="2000" dirty="0"/>
              <a:t>• meter serial number,</a:t>
            </a:r>
          </a:p>
          <a:p>
            <a:r>
              <a:rPr lang="en-GB" sz="2000" dirty="0"/>
              <a:t>• Annual Quantity,</a:t>
            </a:r>
          </a:p>
          <a:p>
            <a:r>
              <a:rPr lang="en-GB" sz="2000" dirty="0"/>
              <a:t>• Local Distribution Zone,</a:t>
            </a:r>
          </a:p>
          <a:p>
            <a:r>
              <a:rPr lang="en-GB" sz="2000" dirty="0"/>
              <a:t>• Smart Meter Equipment Technical code.</a:t>
            </a:r>
          </a:p>
        </p:txBody>
      </p:sp>
    </p:spTree>
    <p:extLst>
      <p:ext uri="{BB962C8B-B14F-4D97-AF65-F5344CB8AC3E}">
        <p14:creationId xmlns:p14="http://schemas.microsoft.com/office/powerpoint/2010/main" val="76399057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2a985eae-c12e-416e-9833-85f34b1ee04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2693</TotalTime>
  <Words>533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xoserve templates</vt:lpstr>
      <vt:lpstr>UNC Modification 0663S Extending the data comprised under the definition of Supply Point Premises Data (TPD V5.18.1) and iUNC Modification 114 Extending the data available to Suppliers under K24.3(l)   </vt:lpstr>
      <vt:lpstr>Background</vt:lpstr>
      <vt:lpstr>Governance</vt:lpstr>
      <vt:lpstr>Modifications 0663S and 114</vt:lpstr>
      <vt:lpstr>Modifications 0663S and 114</vt:lpstr>
      <vt:lpstr>Data items</vt:lpstr>
      <vt:lpstr>Data items</vt:lpstr>
      <vt:lpstr>Data items under 0640S and 106 for reference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112</cp:revision>
  <dcterms:created xsi:type="dcterms:W3CDTF">2011-09-20T14:58:41Z</dcterms:created>
  <dcterms:modified xsi:type="dcterms:W3CDTF">2018-07-19T11:06:50Z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-1645041311</vt:i4>
  </property>
  <property fmtid="{D5CDD505-2E9C-101B-9397-08002B2CF9AE}" pid="4" name="_NewReviewCycle">
    <vt:lpwstr/>
  </property>
  <property fmtid="{D5CDD505-2E9C-101B-9397-08002B2CF9AE}" pid="5" name="_EmailSubject">
    <vt:lpwstr>Presentation material for 0663S workgroup meeting 26 July 2018</vt:lpwstr>
  </property>
  <property fmtid="{D5CDD505-2E9C-101B-9397-08002B2CF9AE}" pid="6" name="_AuthorEmail">
    <vt:lpwstr>andy.j.miller@xoserve.com</vt:lpwstr>
  </property>
  <property fmtid="{D5CDD505-2E9C-101B-9397-08002B2CF9AE}" pid="7" name="_AuthorEmailDisplayName">
    <vt:lpwstr>Miller, Andy J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353395353</vt:i4>
  </property>
</Properties>
</file>