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9" r:id="rId11"/>
    <p:sldId id="270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FB77D-8092-4B84-BA03-4669234CC10F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B9920-839F-4D53-BFDB-BC02BF36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68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B9920-839F-4D53-BFDB-BC02BF36E1F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57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7C3-0732-4AFD-B519-EE20AF828259}" type="datetime1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00B050"/>
                </a:solidFill>
              </a:rPr>
              <a:t>davelander</a:t>
            </a:r>
            <a:r>
              <a:rPr lang="en-GB" sz="2000" dirty="0">
                <a:solidFill>
                  <a:srgbClr val="0070C0"/>
                </a:solidFill>
              </a:rPr>
              <a:t>consulting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A74B-895C-4C66-8735-CB7934CB0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4772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022A-5861-4220-A1BC-270715913994}" type="datetime1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GB" dirty="0">
                <a:solidFill>
                  <a:srgbClr val="00B050"/>
                </a:solidFill>
              </a:rPr>
              <a:t>davelander</a:t>
            </a:r>
            <a:r>
              <a:rPr lang="en-GB" dirty="0">
                <a:solidFill>
                  <a:srgbClr val="0070C0"/>
                </a:solidFill>
              </a:rPr>
              <a:t>consulting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A74B-895C-4C66-8735-CB7934CB0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903860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06E5-ADC6-49EE-A8C1-875C270A52EB}" type="datetime1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GB" dirty="0">
                <a:solidFill>
                  <a:srgbClr val="00B050"/>
                </a:solidFill>
              </a:rPr>
              <a:t>davelander</a:t>
            </a:r>
            <a:r>
              <a:rPr lang="en-GB" dirty="0">
                <a:solidFill>
                  <a:srgbClr val="0070C0"/>
                </a:solidFill>
              </a:rPr>
              <a:t>consulting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A74B-895C-4C66-8735-CB7934CB0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97495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C128-B29F-4470-BEFF-48DB48285443}" type="datetime1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GB" dirty="0">
                <a:solidFill>
                  <a:srgbClr val="00B050"/>
                </a:solidFill>
              </a:rPr>
              <a:t>davelander</a:t>
            </a:r>
            <a:r>
              <a:rPr lang="en-GB" dirty="0">
                <a:solidFill>
                  <a:srgbClr val="0070C0"/>
                </a:solidFill>
              </a:rPr>
              <a:t>consulting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A74B-895C-4C66-8735-CB7934CB0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95007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CF1F-2755-44B2-9185-8B4C8FA7B211}" type="datetime1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GB" dirty="0">
                <a:solidFill>
                  <a:srgbClr val="00B050"/>
                </a:solidFill>
              </a:rPr>
              <a:t>davelander</a:t>
            </a:r>
            <a:r>
              <a:rPr lang="en-GB" dirty="0">
                <a:solidFill>
                  <a:srgbClr val="0070C0"/>
                </a:solidFill>
              </a:rPr>
              <a:t>consulting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A74B-895C-4C66-8735-CB7934CB0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3214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CE2B-7101-45A5-8C6A-1AF552C7CA09}" type="datetime1">
              <a:rPr lang="en-GB" smtClean="0"/>
              <a:t>25/02/2020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GB" dirty="0">
                <a:solidFill>
                  <a:srgbClr val="00B050"/>
                </a:solidFill>
              </a:rPr>
              <a:t>davelander</a:t>
            </a:r>
            <a:r>
              <a:rPr lang="en-GB" dirty="0">
                <a:solidFill>
                  <a:srgbClr val="0070C0"/>
                </a:solidFill>
              </a:rPr>
              <a:t>consulting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A74B-895C-4C66-8735-CB7934CB0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15528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8FBC1-7469-44AC-BACC-D30D5FD87962}" type="datetime1">
              <a:rPr lang="en-GB" smtClean="0"/>
              <a:t>25/02/2020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GB" dirty="0">
                <a:solidFill>
                  <a:srgbClr val="00B050"/>
                </a:solidFill>
              </a:rPr>
              <a:t>davelander</a:t>
            </a:r>
            <a:r>
              <a:rPr lang="en-GB" dirty="0">
                <a:solidFill>
                  <a:srgbClr val="0070C0"/>
                </a:solidFill>
              </a:rPr>
              <a:t>consulting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A74B-895C-4C66-8735-CB7934CB0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2363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1BE2-D9BF-4949-A08E-2D730137E9E5}" type="datetime1">
              <a:rPr lang="en-GB" smtClean="0"/>
              <a:t>25/02/2020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GB" dirty="0">
                <a:solidFill>
                  <a:srgbClr val="00B050"/>
                </a:solidFill>
              </a:rPr>
              <a:t>davelander</a:t>
            </a:r>
            <a:r>
              <a:rPr lang="en-GB" dirty="0">
                <a:solidFill>
                  <a:srgbClr val="0070C0"/>
                </a:solidFill>
              </a:rPr>
              <a:t>consulting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A74B-895C-4C66-8735-CB7934CB0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92983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3B53D-CD48-4817-8437-6B6EDAF1FE12}" type="datetime1">
              <a:rPr lang="en-GB" smtClean="0"/>
              <a:t>25/02/2020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GB" dirty="0">
                <a:solidFill>
                  <a:srgbClr val="00B050"/>
                </a:solidFill>
              </a:rPr>
              <a:t>davelander</a:t>
            </a:r>
            <a:r>
              <a:rPr lang="en-GB" dirty="0">
                <a:solidFill>
                  <a:srgbClr val="0070C0"/>
                </a:solidFill>
              </a:rPr>
              <a:t>consulting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A74B-895C-4C66-8735-CB7934CB0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0031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D389-26E0-4EBE-B0F9-5B29B4C2EECE}" type="datetime1">
              <a:rPr lang="en-GB" smtClean="0"/>
              <a:t>25/02/2020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GB" dirty="0">
                <a:solidFill>
                  <a:srgbClr val="00B050"/>
                </a:solidFill>
              </a:rPr>
              <a:t>davelander</a:t>
            </a:r>
            <a:r>
              <a:rPr lang="en-GB" dirty="0">
                <a:solidFill>
                  <a:srgbClr val="0070C0"/>
                </a:solidFill>
              </a:rPr>
              <a:t>consulting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A74B-895C-4C66-8735-CB7934CB0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1765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70DF-1EFB-46EA-8DAD-056F54A70A75}" type="datetime1">
              <a:rPr lang="en-GB" smtClean="0"/>
              <a:t>25/02/2020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00B050"/>
                </a:solidFill>
              </a:rPr>
              <a:t>davelander</a:t>
            </a:r>
            <a:r>
              <a:rPr lang="en-GB" sz="2000" dirty="0">
                <a:solidFill>
                  <a:srgbClr val="0070C0"/>
                </a:solidFill>
              </a:rPr>
              <a:t>consulting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1A74B-895C-4C66-8735-CB7934CB0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41511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3A27-67EE-4640-BC83-B6D3BD60118C}" type="datetime1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z="2000" dirty="0">
                <a:solidFill>
                  <a:srgbClr val="00B050"/>
                </a:solidFill>
              </a:rPr>
              <a:t>davelander</a:t>
            </a:r>
            <a:r>
              <a:rPr lang="en-GB" sz="2000" dirty="0">
                <a:solidFill>
                  <a:srgbClr val="0070C0"/>
                </a:solidFill>
              </a:rPr>
              <a:t>consulting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A74B-895C-4C66-8735-CB7934CB0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6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Gas Energy Measurement in Consumer Billing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Presentation to UNC Workgroup 0693R</a:t>
            </a:r>
          </a:p>
          <a:p>
            <a:r>
              <a:rPr lang="en-GB" dirty="0"/>
              <a:t>25/02/2020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00B050"/>
                </a:solidFill>
              </a:rPr>
              <a:t>davelander</a:t>
            </a:r>
            <a:r>
              <a:rPr lang="en-GB" sz="2000" dirty="0">
                <a:solidFill>
                  <a:srgbClr val="0070C0"/>
                </a:solidFill>
              </a:rPr>
              <a:t>consulting</a:t>
            </a:r>
          </a:p>
        </p:txBody>
      </p:sp>
    </p:spTree>
    <p:extLst>
      <p:ext uri="{BB962C8B-B14F-4D97-AF65-F5344CB8AC3E}">
        <p14:creationId xmlns:p14="http://schemas.microsoft.com/office/powerpoint/2010/main" val="3608041622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69953-CE46-4025-AD32-9ED24557B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Dominated by distribution in errors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1B9FEA-9CF9-40EC-BB0A-4F5D0D08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davelander</a:t>
            </a:r>
            <a:r>
              <a:rPr lang="en-GB">
                <a:solidFill>
                  <a:srgbClr val="0070C0"/>
                </a:solidFill>
              </a:rPr>
              <a:t>consulting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840AC0-B23A-470A-80DC-FEF9AF0B6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3800" y="1312970"/>
            <a:ext cx="7200000" cy="499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54083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E38B7-6635-40FD-8B8C-FC00403A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Temperature and pressure dominate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35C76A-CDDC-46EA-8652-BE122AAAC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davelander</a:t>
            </a:r>
            <a:r>
              <a:rPr lang="en-GB">
                <a:solidFill>
                  <a:srgbClr val="0070C0"/>
                </a:solidFill>
              </a:rPr>
              <a:t>consulting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0A8BE5-60C2-4A44-8CEF-9C3808F24CD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3800" y="1370753"/>
            <a:ext cx="7200000" cy="49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6600863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2BBD-2D81-44F6-BDDE-086E32EB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5C232-1358-4FE9-B4DA-AB8C564601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Accuracy of consumer billing study</a:t>
                </a:r>
              </a:p>
              <a:p>
                <a:pPr lvl="1"/>
                <a:r>
                  <a:rPr lang="en-GB" dirty="0">
                    <a:ea typeface="Cambria Math" panose="02040503050406030204" pitchFamily="18" charset="0"/>
                  </a:rPr>
                  <a:t>Use of a single fixed factor necessarily results in over-/under-billing of groups of consumers</a:t>
                </a:r>
              </a:p>
              <a:p>
                <a:pPr lvl="1"/>
                <a:r>
                  <a:rPr lang="en-GB" b="0" dirty="0">
                    <a:ea typeface="Cambria Math" panose="02040503050406030204" pitchFamily="18" charset="0"/>
                  </a:rPr>
                  <a:t>Outcode level: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−1.569% ±0.021% 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𝑃𝐸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𝑡𝑜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+2.477% ±0.016 (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𝐵𝐷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6) </m:t>
                    </m:r>
                  </m:oMath>
                </a14:m>
                <a:r>
                  <a:rPr lang="en-GB" b="0" dirty="0">
                    <a:ea typeface="Cambria Math" panose="02040503050406030204" pitchFamily="18" charset="0"/>
                  </a:rPr>
                  <a:t>	</a:t>
                </a:r>
              </a:p>
              <a:p>
                <a:pPr lvl="1"/>
                <a:r>
                  <a:rPr lang="en-GB" dirty="0">
                    <a:ea typeface="Cambria Math" panose="02040503050406030204" pitchFamily="18" charset="0"/>
                  </a:rPr>
                  <a:t>Use of alternative fixed factors would have corrected the mean error, but at the expense of increased over-billing</a:t>
                </a:r>
              </a:p>
              <a:p>
                <a:pPr lvl="1"/>
                <a:r>
                  <a:rPr lang="en-GB" b="0" dirty="0">
                    <a:ea typeface="Cambria Math" panose="02040503050406030204" pitchFamily="18" charset="0"/>
                  </a:rPr>
                  <a:t>Use of LDZ-specific fixed factors would have reduced the width of the distribution of errors in e</a:t>
                </a:r>
                <a:r>
                  <a:rPr lang="en-GB" dirty="0">
                    <a:ea typeface="Cambria Math" panose="02040503050406030204" pitchFamily="18" charset="0"/>
                  </a:rPr>
                  <a:t>nergy, but largely by reducing under-billing (over-billing largely unchanged)</a:t>
                </a:r>
              </a:p>
              <a:p>
                <a:pPr lvl="1"/>
                <a:r>
                  <a:rPr lang="en-GB" b="0" dirty="0">
                    <a:ea typeface="Cambria Math" panose="02040503050406030204" pitchFamily="18" charset="0"/>
                  </a:rPr>
                  <a:t>S</a:t>
                </a:r>
                <a:r>
                  <a:rPr lang="en-GB" dirty="0">
                    <a:ea typeface="Cambria Math" panose="02040503050406030204" pitchFamily="18" charset="0"/>
                  </a:rPr>
                  <a:t>ome benefit from incorporating mean height at each outcode</a:t>
                </a:r>
                <a:endParaRPr lang="en-GB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5C232-1358-4FE9-B4DA-AB8C564601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EE544-0A50-4B23-8682-94BE649A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davelander</a:t>
            </a:r>
            <a:r>
              <a:rPr lang="en-GB">
                <a:solidFill>
                  <a:srgbClr val="0070C0"/>
                </a:solidFill>
              </a:rPr>
              <a:t>consulting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54783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2BBD-2D81-44F6-BDDE-086E32EB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5C232-1358-4FE9-B4DA-AB8C564601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Accuracy of biomethane CVDDs study</a:t>
                </a:r>
              </a:p>
              <a:p>
                <a:pPr lvl="1"/>
                <a:r>
                  <a:rPr lang="en-GB" dirty="0"/>
                  <a:t>Expanded uncertainty in daily charging area CV estimated to be around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0.08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𝑀𝐽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  <a:r>
                  <a:rPr lang="en-GB" i="1" dirty="0"/>
                  <a:t>(or 0.2%)</a:t>
                </a:r>
              </a:p>
              <a:p>
                <a:pPr lvl="1"/>
                <a:r>
                  <a:rPr lang="en-GB" dirty="0"/>
                  <a:t>Because biomethane sites are expected to be a relatively small proportion of daily energy, the impact of accuracy in their determined daily energies is relatively minor</a:t>
                </a:r>
              </a:p>
              <a:p>
                <a:pPr lvl="1"/>
                <a:r>
                  <a:rPr lang="en-GB" dirty="0"/>
                  <a:t>Values for maximum permissible errors suggested for different threshold flows</a:t>
                </a:r>
              </a:p>
              <a:p>
                <a:pPr lvl="1"/>
                <a:r>
                  <a:rPr lang="en-GB" dirty="0"/>
                  <a:t>Applicable to any gas, not just biomethane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5C232-1358-4FE9-B4DA-AB8C564601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EE544-0A50-4B23-8682-94BE649A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davelander</a:t>
            </a:r>
            <a:r>
              <a:rPr lang="en-GB">
                <a:solidFill>
                  <a:srgbClr val="0070C0"/>
                </a:solidFill>
              </a:rPr>
              <a:t>consulting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32063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281B6-7F73-4560-8C33-379BE1058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Implications for shrinkage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1E441-2FFB-4BA3-A70B-6B8F001B6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Accuracy of consumer billing</a:t>
            </a:r>
          </a:p>
          <a:p>
            <a:pPr lvl="1"/>
            <a:r>
              <a:rPr lang="en-GB" dirty="0"/>
              <a:t>UIG = energy output – energy input</a:t>
            </a:r>
          </a:p>
          <a:p>
            <a:pPr lvl="1"/>
            <a:r>
              <a:rPr lang="en-GB" dirty="0"/>
              <a:t>Errors in energy output contribute to error in UIG (same sign)</a:t>
            </a:r>
          </a:p>
          <a:p>
            <a:r>
              <a:rPr lang="en-GB" dirty="0"/>
              <a:t>Accuracy of energy input metering</a:t>
            </a:r>
          </a:p>
          <a:p>
            <a:pPr lvl="1"/>
            <a:r>
              <a:rPr lang="en-GB" dirty="0"/>
              <a:t>Errors in energy inputs also contribute to error in UIG</a:t>
            </a:r>
          </a:p>
          <a:p>
            <a:pPr lvl="1"/>
            <a:r>
              <a:rPr lang="en-GB" dirty="0"/>
              <a:t>Are input errors significant?</a:t>
            </a:r>
          </a:p>
          <a:p>
            <a:pPr lvl="1"/>
            <a:r>
              <a:rPr lang="en-GB" dirty="0"/>
              <a:t>Estimates of uncertainty in determined UIG?</a:t>
            </a:r>
          </a:p>
          <a:p>
            <a:r>
              <a:rPr lang="en-GB" dirty="0"/>
              <a:t>Shippers’ portfolios are another group of consumers</a:t>
            </a:r>
          </a:p>
          <a:p>
            <a:pPr lvl="1"/>
            <a:r>
              <a:rPr lang="en-GB" dirty="0"/>
              <a:t>Distribution in geography and meteorological factors</a:t>
            </a:r>
          </a:p>
          <a:p>
            <a:pPr lvl="1"/>
            <a:r>
              <a:rPr lang="en-GB" dirty="0"/>
              <a:t>Large portfolios might be expected to even out</a:t>
            </a:r>
          </a:p>
          <a:p>
            <a:pPr lvl="2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DC98DB-86B9-4992-9215-708FAF95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davelander</a:t>
            </a:r>
            <a:r>
              <a:rPr lang="en-GB">
                <a:solidFill>
                  <a:srgbClr val="0070C0"/>
                </a:solidFill>
              </a:rPr>
              <a:t>consulting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62780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1934C-78A6-467C-843A-F55C7025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A47CB-F1A4-4F4F-8951-19DD81A88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  <a:p>
            <a:pPr lvl="1"/>
            <a:r>
              <a:rPr lang="en-GB" dirty="0"/>
              <a:t>Request by Ofgem</a:t>
            </a:r>
          </a:p>
          <a:p>
            <a:pPr lvl="1"/>
            <a:r>
              <a:rPr lang="en-GB" dirty="0"/>
              <a:t>Two studies undertaken – different, but related</a:t>
            </a:r>
          </a:p>
          <a:p>
            <a:r>
              <a:rPr lang="en-GB" dirty="0"/>
              <a:t>Approach taken</a:t>
            </a:r>
          </a:p>
          <a:p>
            <a:r>
              <a:rPr lang="en-GB" dirty="0"/>
              <a:t>Key results</a:t>
            </a:r>
          </a:p>
          <a:p>
            <a:r>
              <a:rPr lang="en-GB" dirty="0"/>
              <a:t>Implications for shrinkage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28154E-C3FD-44EF-9275-E5CD4BD6D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davelander</a:t>
            </a:r>
            <a:r>
              <a:rPr lang="en-GB">
                <a:solidFill>
                  <a:srgbClr val="0070C0"/>
                </a:solidFill>
              </a:rPr>
              <a:t>consulting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7700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ED165-ACA4-4E09-A10C-B361A6A65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FFB97-5EFB-492E-98B6-D94CEE31B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 January 2014, Ofgem requested technical support in two areas:</a:t>
            </a:r>
          </a:p>
          <a:p>
            <a:pPr lvl="1"/>
            <a:r>
              <a:rPr lang="en-GB" dirty="0"/>
              <a:t>Accuracy of thermal energy determined within the Gas (Calculation of Thermal Energy) Regulations and the impact on domestic gas consumers</a:t>
            </a:r>
          </a:p>
          <a:p>
            <a:pPr lvl="1"/>
            <a:r>
              <a:rPr lang="en-GB" dirty="0"/>
              <a:t>Assessing the consumer impact of relaxation in accuracy of CV determination devices used to determine the CV of biomethane injected into gas distribution systems</a:t>
            </a:r>
          </a:p>
          <a:p>
            <a:r>
              <a:rPr lang="en-GB" dirty="0"/>
              <a:t>Two different studies, but</a:t>
            </a:r>
          </a:p>
          <a:p>
            <a:pPr lvl="1"/>
            <a:r>
              <a:rPr lang="en-GB" dirty="0"/>
              <a:t>Both related</a:t>
            </a:r>
          </a:p>
          <a:p>
            <a:pPr lvl="1"/>
            <a:r>
              <a:rPr lang="en-GB" dirty="0"/>
              <a:t>Both may have significance in shrinkage calculations</a:t>
            </a:r>
          </a:p>
          <a:p>
            <a:r>
              <a:rPr lang="en-GB" dirty="0"/>
              <a:t>Report was published on Ofgem’s website</a:t>
            </a:r>
          </a:p>
          <a:p>
            <a:pPr lvl="1"/>
            <a:r>
              <a:rPr lang="en-GB" dirty="0"/>
              <a:t>Follow-up discussions between Ofgem and another party</a:t>
            </a:r>
          </a:p>
          <a:p>
            <a:pPr lvl="1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43632-A7FF-49AB-A864-0242221F4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davelander</a:t>
            </a:r>
            <a:r>
              <a:rPr lang="en-GB">
                <a:solidFill>
                  <a:srgbClr val="0070C0"/>
                </a:solidFill>
              </a:rPr>
              <a:t>consulting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1013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581D-C563-410A-9EBE-B243E372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 taken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FC06-DC12-4580-8B61-4DFE01135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Accuracy of consumer billing</a:t>
            </a:r>
          </a:p>
          <a:p>
            <a:pPr lvl="1"/>
            <a:r>
              <a:rPr lang="en-GB" dirty="0"/>
              <a:t>Mathematical model of consumer billing</a:t>
            </a:r>
          </a:p>
          <a:p>
            <a:pPr lvl="1"/>
            <a:r>
              <a:rPr lang="en-GB" dirty="0"/>
              <a:t>Estimate the error in energy determined for three groups of consumers on each day of 2011:</a:t>
            </a:r>
          </a:p>
          <a:p>
            <a:pPr lvl="2"/>
            <a:r>
              <a:rPr lang="en-GB" dirty="0"/>
              <a:t>GB as a whole</a:t>
            </a:r>
          </a:p>
          <a:p>
            <a:pPr lvl="2"/>
            <a:r>
              <a:rPr lang="en-GB" dirty="0"/>
              <a:t>The 13 charging zones/LDZs</a:t>
            </a:r>
          </a:p>
          <a:p>
            <a:pPr lvl="2"/>
            <a:r>
              <a:rPr lang="en-GB" dirty="0"/>
              <a:t>The 2564 GB outcodes</a:t>
            </a:r>
          </a:p>
          <a:p>
            <a:pPr lvl="1"/>
            <a:r>
              <a:rPr lang="en-GB" dirty="0"/>
              <a:t>Output from the model:</a:t>
            </a:r>
          </a:p>
          <a:p>
            <a:pPr lvl="2"/>
            <a:r>
              <a:rPr lang="en-GB" dirty="0"/>
              <a:t>365 estimates of error in daily energy for each of the three groups</a:t>
            </a:r>
          </a:p>
          <a:p>
            <a:pPr lvl="2"/>
            <a:r>
              <a:rPr lang="en-GB" dirty="0"/>
              <a:t>Uncertainty in each estimate of daily energy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ED68F-2004-421F-9826-E4BD1EC5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davelander</a:t>
            </a:r>
            <a:r>
              <a:rPr lang="en-GB">
                <a:solidFill>
                  <a:srgbClr val="0070C0"/>
                </a:solidFill>
              </a:rPr>
              <a:t>consulting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9883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C009-6982-44CC-9BC9-A007B397F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 taken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6754-5A5A-4BD3-BE9C-412F14FC4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Accuracy of biomethane CVDDs</a:t>
            </a:r>
          </a:p>
          <a:p>
            <a:pPr lvl="1"/>
            <a:r>
              <a:rPr lang="en-GB" dirty="0"/>
              <a:t>Mathematical model of daily charging area CV (FWACV)calculation</a:t>
            </a:r>
          </a:p>
          <a:p>
            <a:pPr lvl="1"/>
            <a:r>
              <a:rPr lang="en-GB" dirty="0"/>
              <a:t>Estimation the uncertainty in the daily charging area CV</a:t>
            </a:r>
          </a:p>
          <a:p>
            <a:pPr lvl="1"/>
            <a:r>
              <a:rPr lang="en-GB" dirty="0"/>
              <a:t>Output from the model:</a:t>
            </a:r>
          </a:p>
          <a:p>
            <a:pPr lvl="2"/>
            <a:r>
              <a:rPr lang="en-GB" dirty="0"/>
              <a:t>FWACV and uncertainty in FWACV for all LDZs for each day in 2011</a:t>
            </a:r>
          </a:p>
          <a:p>
            <a:pPr lvl="2"/>
            <a:r>
              <a:rPr lang="en-GB" dirty="0"/>
              <a:t>Explored impact of biomethane flows whose energy </a:t>
            </a:r>
            <a:r>
              <a:rPr lang="en-GB" dirty="0" err="1"/>
              <a:t>wa</a:t>
            </a:r>
            <a:r>
              <a:rPr lang="en-GB" dirty="0"/>
              <a:t> determined with CVDDs of varying accuracy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D398A-8251-47D1-96FD-AF4DD4FFD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davelander</a:t>
            </a:r>
            <a:r>
              <a:rPr lang="en-GB">
                <a:solidFill>
                  <a:srgbClr val="0070C0"/>
                </a:solidFill>
              </a:rPr>
              <a:t>consulting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0338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2BBD-2D81-44F6-BDDE-086E32EB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5C232-1358-4FE9-B4DA-AB8C564601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Accuracy of consumer billing study</a:t>
                </a:r>
              </a:p>
              <a:p>
                <a:pPr lvl="1"/>
                <a:r>
                  <a:rPr lang="en-GB" dirty="0"/>
                  <a:t>GB as a whole, mean error in annual energy during 2011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−0.238%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±0.019%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GB" dirty="0"/>
                  <a:t>GB as a whole, mean error in daily energy during 2011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+0.6%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±3.6%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5C232-1358-4FE9-B4DA-AB8C564601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EE544-0A50-4B23-8682-94BE649A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davelander</a:t>
            </a:r>
            <a:r>
              <a:rPr lang="en-GB">
                <a:solidFill>
                  <a:srgbClr val="0070C0"/>
                </a:solidFill>
              </a:rPr>
              <a:t>consulting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11921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2BBD-2D81-44F6-BDDE-086E32EB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5C232-1358-4FE9-B4DA-AB8C564601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Accuracy of consumer billing study</a:t>
                </a:r>
              </a:p>
              <a:p>
                <a:pPr lvl="1"/>
                <a:r>
                  <a:rPr lang="en-GB" dirty="0"/>
                  <a:t>GB as a whole, mean error in annual energy during 2011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−0.238%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±0.019%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GB" dirty="0"/>
                  <a:t>GB as a whole, mean error in daily energy during 2011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+0.6%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±3.6%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5C232-1358-4FE9-B4DA-AB8C564601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EE544-0A50-4B23-8682-94BE649A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davelander</a:t>
            </a:r>
            <a:r>
              <a:rPr lang="en-GB">
                <a:solidFill>
                  <a:srgbClr val="0070C0"/>
                </a:solidFill>
              </a:rPr>
              <a:t>consulting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6" name="Picture 5" descr="A close up of a necklace&#10;&#10;Description automatically generated">
            <a:extLst>
              <a:ext uri="{FF2B5EF4-FFF2-40B4-BE49-F238E27FC236}">
                <a16:creationId xmlns:a16="http://schemas.microsoft.com/office/drawing/2014/main" id="{022F0322-0F0F-4DA1-B765-1F85FB88B7C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1854">
            <a:off x="5397933" y="2404774"/>
            <a:ext cx="2276074" cy="22760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2AE768-43E4-470B-B0C0-2F2C421C13C1}"/>
              </a:ext>
            </a:extLst>
          </p:cNvPr>
          <p:cNvSpPr txBox="1"/>
          <p:nvPr/>
        </p:nvSpPr>
        <p:spPr>
          <a:xfrm>
            <a:off x="2414726" y="4181383"/>
            <a:ext cx="7528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This represents variation in geographical and  meteorological factors seen across GB</a:t>
            </a:r>
          </a:p>
        </p:txBody>
      </p:sp>
    </p:spTree>
    <p:extLst>
      <p:ext uri="{BB962C8B-B14F-4D97-AF65-F5344CB8AC3E}">
        <p14:creationId xmlns:p14="http://schemas.microsoft.com/office/powerpoint/2010/main" val="46224652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2BBD-2D81-44F6-BDDE-086E32EB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5C232-1358-4FE9-B4DA-AB8C564601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Accuracy of consumer billing study</a:t>
                </a:r>
              </a:p>
              <a:p>
                <a:pPr lvl="1"/>
                <a:r>
                  <a:rPr lang="en-GB" dirty="0"/>
                  <a:t>GB as a whole, mean error in annual energy during 2011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−0.238%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±0.019%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GB" dirty="0"/>
                  <a:t>GB as a whole, mean error in daily energy during 2011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+0.6%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±3.6%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5C232-1358-4FE9-B4DA-AB8C564601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EE544-0A50-4B23-8682-94BE649A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davelander</a:t>
            </a:r>
            <a:r>
              <a:rPr lang="en-GB">
                <a:solidFill>
                  <a:srgbClr val="0070C0"/>
                </a:solidFill>
              </a:rPr>
              <a:t>consulting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6" name="Picture 5" descr="A close up of a necklace&#10;&#10;Description automatically generated">
            <a:extLst>
              <a:ext uri="{FF2B5EF4-FFF2-40B4-BE49-F238E27FC236}">
                <a16:creationId xmlns:a16="http://schemas.microsoft.com/office/drawing/2014/main" id="{022F0322-0F0F-4DA1-B765-1F85FB88B7C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25293">
            <a:off x="3993952" y="1949340"/>
            <a:ext cx="2419127" cy="24191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2AE768-43E4-470B-B0C0-2F2C421C13C1}"/>
              </a:ext>
            </a:extLst>
          </p:cNvPr>
          <p:cNvSpPr txBox="1"/>
          <p:nvPr/>
        </p:nvSpPr>
        <p:spPr>
          <a:xfrm>
            <a:off x="2414726" y="4181383"/>
            <a:ext cx="7528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Mean error in annual energy is reduced because individual daily errors tend to be negative  during Autumn/Winter (when gas consumption is higher) and positive </a:t>
            </a:r>
            <a:r>
              <a:rPr lang="en-GB" dirty="0" err="1">
                <a:solidFill>
                  <a:srgbClr val="FF0000"/>
                </a:solidFill>
              </a:rPr>
              <a:t>duing</a:t>
            </a:r>
            <a:r>
              <a:rPr lang="en-GB" dirty="0">
                <a:solidFill>
                  <a:srgbClr val="FF0000"/>
                </a:solidFill>
              </a:rPr>
              <a:t> Spring/Summer (when gas consumption is lower).</a:t>
            </a:r>
          </a:p>
        </p:txBody>
      </p:sp>
    </p:spTree>
    <p:extLst>
      <p:ext uri="{BB962C8B-B14F-4D97-AF65-F5344CB8AC3E}">
        <p14:creationId xmlns:p14="http://schemas.microsoft.com/office/powerpoint/2010/main" val="2235890643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2BBD-2D81-44F6-BDDE-086E32EB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5C232-1358-4FE9-B4DA-AB8C564601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Accuracy of consumer billing study</a:t>
                </a:r>
              </a:p>
              <a:p>
                <a:pPr lvl="1"/>
                <a:r>
                  <a:rPr lang="en-GB" dirty="0"/>
                  <a:t>GB as a whole, mean error in annual energy during 2011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−0.238%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±0.019%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GB" dirty="0"/>
                  <a:t>GB as a whole, mean error in daily energy during 2011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+0.6%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±3.6%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A5C232-1358-4FE9-B4DA-AB8C564601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EE544-0A50-4B23-8682-94BE649A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00B050"/>
                </a:solidFill>
              </a:rPr>
              <a:t>davelander</a:t>
            </a:r>
            <a:r>
              <a:rPr lang="en-GB">
                <a:solidFill>
                  <a:srgbClr val="0070C0"/>
                </a:solidFill>
              </a:rPr>
              <a:t>consulting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6" name="Picture 5" descr="A close up of a necklace&#10;&#10;Description automatically generated">
            <a:extLst>
              <a:ext uri="{FF2B5EF4-FFF2-40B4-BE49-F238E27FC236}">
                <a16:creationId xmlns:a16="http://schemas.microsoft.com/office/drawing/2014/main" id="{022F0322-0F0F-4DA1-B765-1F85FB88B7C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32960">
            <a:off x="5375166" y="1791006"/>
            <a:ext cx="2509125" cy="2509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2AE768-43E4-470B-B0C0-2F2C421C13C1}"/>
              </a:ext>
            </a:extLst>
          </p:cNvPr>
          <p:cNvSpPr txBox="1"/>
          <p:nvPr/>
        </p:nvSpPr>
        <p:spPr>
          <a:xfrm>
            <a:off x="2414726" y="4181383"/>
            <a:ext cx="7528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Uncertainty in error in annual energy is reduced because seasonal variation is removed.</a:t>
            </a:r>
          </a:p>
        </p:txBody>
      </p:sp>
    </p:spTree>
    <p:extLst>
      <p:ext uri="{BB962C8B-B14F-4D97-AF65-F5344CB8AC3E}">
        <p14:creationId xmlns:p14="http://schemas.microsoft.com/office/powerpoint/2010/main" val="23927007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LC_grey.potx" id="{A95FC40C-B3BD-460A-A25E-66A020014272}" vid="{6AB778B9-1AD8-4E98-816A-23BF6F5A69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DLC_grey</Template>
  <TotalTime>103</TotalTime>
  <Words>745</Words>
  <Application>Microsoft Office PowerPoint</Application>
  <PresentationFormat>Widescreen</PresentationFormat>
  <Paragraphs>106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Gas Energy Measurement in Consumer Billing</vt:lpstr>
      <vt:lpstr>Overview</vt:lpstr>
      <vt:lpstr>Background</vt:lpstr>
      <vt:lpstr>Approach taken</vt:lpstr>
      <vt:lpstr>Approach taken</vt:lpstr>
      <vt:lpstr>Results</vt:lpstr>
      <vt:lpstr>Results</vt:lpstr>
      <vt:lpstr>Results</vt:lpstr>
      <vt:lpstr>Results</vt:lpstr>
      <vt:lpstr>Dominated by distribution in errors</vt:lpstr>
      <vt:lpstr>Temperature and pressure dominate</vt:lpstr>
      <vt:lpstr>Results</vt:lpstr>
      <vt:lpstr>Results</vt:lpstr>
      <vt:lpstr>Implications for shrinkage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Energy Measurement in Consumer Billing</dc:title>
  <dc:creator>Dave Lander</dc:creator>
  <cp:lastModifiedBy>Helen Cuin</cp:lastModifiedBy>
  <cp:revision>12</cp:revision>
  <dcterms:created xsi:type="dcterms:W3CDTF">2020-02-24T01:23:18Z</dcterms:created>
  <dcterms:modified xsi:type="dcterms:W3CDTF">2020-02-25T10:23:06Z</dcterms:modified>
</cp:coreProperties>
</file>