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256" r:id="rId2"/>
    <p:sldId id="366" r:id="rId3"/>
  </p:sldIdLst>
  <p:sldSz cx="9144000" cy="514826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WE Sans" panose="020B0504020101010102" pitchFamily="34" charset="0"/>
      <p:regular r:id="rId9"/>
      <p:bold r:id="rId10"/>
      <p:italic r:id="rId11"/>
      <p:boldItalic r:id="rId12"/>
    </p:embeddedFont>
  </p:embeddedFontLst>
  <p:defaultTextStyle>
    <a:defPPr>
      <a:defRPr lang="de-DE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Überblick Vorlage" id="{122358DF-D267-43B2-BF49-CE2F346BC958}">
          <p14:sldIdLst>
            <p14:sldId id="256"/>
            <p14:sldId id="366"/>
          </p14:sldIdLst>
        </p14:section>
        <p14:section name="Beispielfolien" id="{B1C29E1E-73FE-4029-99D5-F94F940D0CFF}">
          <p14:sldIdLst/>
        </p14:section>
        <p14:section name="Bibliothek" id="{590E5D28-3426-485E-B20A-9074232769D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234" autoAdjust="0"/>
  </p:normalViewPr>
  <p:slideViewPr>
    <p:cSldViewPr snapToGrid="0" showGuides="1">
      <p:cViewPr varScale="1">
        <p:scale>
          <a:sx n="135" d="100"/>
          <a:sy n="135" d="100"/>
        </p:scale>
        <p:origin x="8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C698-B6E6-4825-BE5C-D88ABA108705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0B9E-069B-45F3-9BF7-07F1EA0B1F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">
            <a:extLst>
              <a:ext uri="{FF2B5EF4-FFF2-40B4-BE49-F238E27FC236}">
                <a16:creationId xmlns:a16="http://schemas.microsoft.com/office/drawing/2014/main" id="{C7B05CF9-0C14-4E60-9298-84DC510A8B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98164" y="5292000"/>
            <a:ext cx="504000" cy="108000"/>
          </a:xfrm>
        </p:spPr>
        <p:txBody>
          <a:bodyPr/>
          <a:lstStyle>
            <a:lvl1pPr>
              <a:defRPr sz="600"/>
            </a:lvl1pPr>
          </a:lstStyle>
          <a:p>
            <a:r>
              <a:rPr lang="de-DE"/>
              <a:t>Seite </a:t>
            </a:r>
            <a:fld id="{677F1DB9-6BD1-4662-AD32-A5C07CCC53B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5" name="Fußzeile">
            <a:extLst>
              <a:ext uri="{FF2B5EF4-FFF2-40B4-BE49-F238E27FC236}">
                <a16:creationId xmlns:a16="http://schemas.microsoft.com/office/drawing/2014/main" id="{52760A87-05D5-47F4-966C-F3857A204A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40000" y="5292000"/>
            <a:ext cx="6588000" cy="108000"/>
          </a:xfrm>
        </p:spPr>
        <p:txBody>
          <a:bodyPr/>
          <a:lstStyle>
            <a:lvl1pPr>
              <a:defRPr sz="600"/>
            </a:lvl1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0" name="Datum">
            <a:extLst>
              <a:ext uri="{FF2B5EF4-FFF2-40B4-BE49-F238E27FC236}">
                <a16:creationId xmlns:a16="http://schemas.microsoft.com/office/drawing/2014/main" id="{97B4E906-131F-490E-B3AF-AF5CE6F0154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3999" y="5292000"/>
            <a:ext cx="504000" cy="108000"/>
          </a:xfrm>
        </p:spPr>
        <p:txBody>
          <a:bodyPr/>
          <a:lstStyle>
            <a:lvl1pPr>
              <a:defRPr sz="600"/>
            </a:lvl1pPr>
          </a:lstStyle>
          <a:p>
            <a:fld id="{9C24BCE8-7489-41D2-8F55-8730FBA481FB}" type="datetime1">
              <a:rPr lang="de-DE" smtClean="0"/>
              <a:t>06.09.2021</a:t>
            </a:fld>
            <a:endParaRPr lang="de-DE" dirty="0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pic>
        <p:nvPicPr>
          <p:cNvPr id="23" name="RWE Logo">
            <a:extLst>
              <a:ext uri="{FF2B5EF4-FFF2-40B4-BE49-F238E27FC236}">
                <a16:creationId xmlns:a16="http://schemas.microsoft.com/office/drawing/2014/main" id="{55386AFA-5C87-4DD0-90DA-C27B4195EA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42000" y="288000"/>
            <a:ext cx="1260000" cy="360000"/>
          </a:xfrm>
          <a:prstGeom prst="rect">
            <a:avLst/>
          </a:prstGeom>
        </p:spPr>
      </p:pic>
      <p:sp>
        <p:nvSpPr>
          <p:cNvPr id="21" name="Thema/Unterthema">
            <a:extLst>
              <a:ext uri="{FF2B5EF4-FFF2-40B4-BE49-F238E27FC236}">
                <a16:creationId xmlns:a16="http://schemas.microsoft.com/office/drawing/2014/main" id="{EC07B22B-D9D1-4E18-9044-5F6D7DC01C9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Thema der Präsentation auf erster Ebene // für Unterthema und </a:t>
            </a:r>
            <a:r>
              <a:rPr lang="de-DE" dirty="0"/>
              <a:t>Zusatzinformation</a:t>
            </a:r>
            <a:br>
              <a:rPr lang="de-DE" dirty="0"/>
            </a:br>
            <a:r>
              <a:rPr lang="de-DE" noProof="0" dirty="0"/>
              <a:t>&gt;&gt;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4861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5420" userDrawn="1">
          <p15:clr>
            <a:srgbClr val="FBAE40"/>
          </p15:clr>
        </p15:guide>
        <p15:guide id="3" orient="horz" pos="1361" userDrawn="1">
          <p15:clr>
            <a:srgbClr val="FBAE40"/>
          </p15:clr>
        </p15:guide>
        <p15:guide id="5" pos="4263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">
            <a:extLst>
              <a:ext uri="{FF2B5EF4-FFF2-40B4-BE49-F238E27FC236}">
                <a16:creationId xmlns:a16="http://schemas.microsoft.com/office/drawing/2014/main" id="{A1A11B15-E0F1-4D35-BEEC-EFC7E30ED0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4" name="Fußzeile">
            <a:extLst>
              <a:ext uri="{FF2B5EF4-FFF2-40B4-BE49-F238E27FC236}">
                <a16:creationId xmlns:a16="http://schemas.microsoft.com/office/drawing/2014/main" id="{0A5AD056-E09D-4A82-AB19-618E87B47D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3" name="Datum">
            <a:extLst>
              <a:ext uri="{FF2B5EF4-FFF2-40B4-BE49-F238E27FC236}">
                <a16:creationId xmlns:a16="http://schemas.microsoft.com/office/drawing/2014/main" id="{7937C116-263C-44A1-87D8-7540143002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B0A02A-5BB6-473D-8E16-C21079F89B25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9" name="Quelle">
            <a:extLst>
              <a:ext uri="{FF2B5EF4-FFF2-40B4-BE49-F238E27FC236}">
                <a16:creationId xmlns:a16="http://schemas.microsoft.com/office/drawing/2014/main" id="{1A96136A-5EC6-4C9F-97BB-7F0DFC1B9EF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 (fetten): Beispielquelle | # (hochstellen) Beispielquelle | # (hochstellen) Beispielquelle // keine weiteren Ebenen</a:t>
            </a:r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2" y="1438274"/>
            <a:ext cx="8064000" cy="32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7" name="Headline/Subheadline">
            <a:extLst>
              <a:ext uri="{FF2B5EF4-FFF2-40B4-BE49-F238E27FC236}">
                <a16:creationId xmlns:a16="http://schemas.microsoft.com/office/drawing/2014/main" id="{ED731C04-CFBC-4232-9BBD-2CF92ECAD7A9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8777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906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6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>
            <a:extLst>
              <a:ext uri="{FF2B5EF4-FFF2-40B4-BE49-F238E27FC236}">
                <a16:creationId xmlns:a16="http://schemas.microsoft.com/office/drawing/2014/main" id="{37E27EA3-12B6-45BA-B20A-4CA637791E7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3B699A9C-4DF5-4D16-8023-019C9CA4B90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0" name="Datum">
            <a:extLst>
              <a:ext uri="{FF2B5EF4-FFF2-40B4-BE49-F238E27FC236}">
                <a16:creationId xmlns:a16="http://schemas.microsoft.com/office/drawing/2014/main" id="{BF8CECC2-DF5C-4EA5-B029-37E05F570F98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9307D2C-2C61-428E-AD59-1A4A957E0A3D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41" name="Quelle">
            <a:extLst>
              <a:ext uri="{FF2B5EF4-FFF2-40B4-BE49-F238E27FC236}">
                <a16:creationId xmlns:a16="http://schemas.microsoft.com/office/drawing/2014/main" id="{35AF177F-7226-4277-BA4E-87531651F1FC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 (fetten): Beispielquelle | # (hochstellen) Beispielquelle | # (hochstellen) Beispielquelle // keine weiteren Ebenen</a:t>
            </a:r>
          </a:p>
        </p:txBody>
      </p:sp>
      <p:sp>
        <p:nvSpPr>
          <p:cNvPr id="31" name="Inhalt">
            <a:extLst>
              <a:ext uri="{FF2B5EF4-FFF2-40B4-BE49-F238E27FC236}">
                <a16:creationId xmlns:a16="http://schemas.microsoft.com/office/drawing/2014/main" id="{DC99EEA0-2450-4DE2-BF6B-D8B69BD48C6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81539" y="1962150"/>
            <a:ext cx="3924000" cy="271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32" name="Überschrift Linie">
            <a:extLst>
              <a:ext uri="{FF2B5EF4-FFF2-40B4-BE49-F238E27FC236}">
                <a16:creationId xmlns:a16="http://schemas.microsoft.com/office/drawing/2014/main" id="{A209A980-C21C-4E44-B5DC-221B1EA5F43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800000"/>
            <a:ext cx="392430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Überschrift">
            <a:extLst>
              <a:ext uri="{FF2B5EF4-FFF2-40B4-BE49-F238E27FC236}">
                <a16:creationId xmlns:a16="http://schemas.microsoft.com/office/drawing/2014/main" id="{31562D90-3A1C-4DDA-8967-C36382B1878F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4680000" y="1141413"/>
            <a:ext cx="3924301" cy="539830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zweizeilig möglich</a:t>
            </a:r>
            <a:endParaRPr lang="de-DE" noProof="0" dirty="0"/>
          </a:p>
        </p:txBody>
      </p:sp>
      <p:sp>
        <p:nvSpPr>
          <p:cNvPr id="34" name="Inhalt">
            <a:extLst>
              <a:ext uri="{FF2B5EF4-FFF2-40B4-BE49-F238E27FC236}">
                <a16:creationId xmlns:a16="http://schemas.microsoft.com/office/drawing/2014/main" id="{28EFB929-3258-4B86-BC6E-EDD7024F31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1962150"/>
            <a:ext cx="3924300" cy="271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35" name="Überschrift Linie">
            <a:extLst>
              <a:ext uri="{FF2B5EF4-FFF2-40B4-BE49-F238E27FC236}">
                <a16:creationId xmlns:a16="http://schemas.microsoft.com/office/drawing/2014/main" id="{61A47817-5B24-4B7B-A9BE-075F617E5E27}"/>
              </a:ext>
            </a:extLst>
          </p:cNvPr>
          <p:cNvCxnSpPr>
            <a:cxnSpLocks/>
          </p:cNvCxnSpPr>
          <p:nvPr userDrawn="1"/>
        </p:nvCxnSpPr>
        <p:spPr>
          <a:xfrm>
            <a:off x="538163" y="1800000"/>
            <a:ext cx="39243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Überschrift">
            <a:extLst>
              <a:ext uri="{FF2B5EF4-FFF2-40B4-BE49-F238E27FC236}">
                <a16:creationId xmlns:a16="http://schemas.microsoft.com/office/drawing/2014/main" id="{4324A403-E577-4892-A5F6-2CE099DABA9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1141413"/>
            <a:ext cx="3924301" cy="539830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zweizeilig möglich</a:t>
            </a:r>
            <a:endParaRPr lang="de-DE" noProof="0" dirty="0"/>
          </a:p>
        </p:txBody>
      </p:sp>
      <p:sp>
        <p:nvSpPr>
          <p:cNvPr id="23" name="Headline/Subheadline">
            <a:extLst>
              <a:ext uri="{FF2B5EF4-FFF2-40B4-BE49-F238E27FC236}">
                <a16:creationId xmlns:a16="http://schemas.microsoft.com/office/drawing/2014/main" id="{A699C864-1A72-4AE3-AA50-7FAAC99A39FB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2054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719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  <p15:guide id="7" orient="horz" pos="1236" userDrawn="1">
          <p15:clr>
            <a:srgbClr val="FBAE40"/>
          </p15:clr>
        </p15:guide>
        <p15:guide id="8" pos="2811" userDrawn="1">
          <p15:clr>
            <a:srgbClr val="FBAE40"/>
          </p15:clr>
        </p15:guide>
        <p15:guide id="9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2FDB6D56-61DC-4613-99E3-63895736F9E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1CAFC038-9346-4FB5-9387-34CF9BB249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3" name="Datum">
            <a:extLst>
              <a:ext uri="{FF2B5EF4-FFF2-40B4-BE49-F238E27FC236}">
                <a16:creationId xmlns:a16="http://schemas.microsoft.com/office/drawing/2014/main" id="{3D9D45D3-E0BD-4426-B6FC-8F6786D8F17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BEC2179-55AA-4040-A815-FB1B9B48B42E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32" name="Quelle">
            <a:extLst>
              <a:ext uri="{FF2B5EF4-FFF2-40B4-BE49-F238E27FC236}">
                <a16:creationId xmlns:a16="http://schemas.microsoft.com/office/drawing/2014/main" id="{A4D602F8-F217-4A7A-A94E-0D8FAA7C0149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 (fetten): Beispielquelle | # (hochstellen) Beispielquelle | # (hochstellen) Beispielquelle // keine weiteren Ebenen</a:t>
            </a:r>
          </a:p>
        </p:txBody>
      </p:sp>
      <p:sp>
        <p:nvSpPr>
          <p:cNvPr id="21" name="Inhalt">
            <a:extLst>
              <a:ext uri="{FF2B5EF4-FFF2-40B4-BE49-F238E27FC236}">
                <a16:creationId xmlns:a16="http://schemas.microsoft.com/office/drawing/2014/main" id="{1FEE72D6-B346-4185-9104-D09166F773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11863" y="1908175"/>
            <a:ext cx="2590800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19" name="Überschrift Linie">
            <a:extLst>
              <a:ext uri="{FF2B5EF4-FFF2-40B4-BE49-F238E27FC236}">
                <a16:creationId xmlns:a16="http://schemas.microsoft.com/office/drawing/2014/main" id="{664531AB-0069-4942-94B1-68A2CEB56B71}"/>
              </a:ext>
            </a:extLst>
          </p:cNvPr>
          <p:cNvCxnSpPr>
            <a:cxnSpLocks/>
          </p:cNvCxnSpPr>
          <p:nvPr userDrawn="1"/>
        </p:nvCxnSpPr>
        <p:spPr>
          <a:xfrm>
            <a:off x="6011863" y="1782000"/>
            <a:ext cx="259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Überschrift">
            <a:extLst>
              <a:ext uri="{FF2B5EF4-FFF2-40B4-BE49-F238E27FC236}">
                <a16:creationId xmlns:a16="http://schemas.microsoft.com/office/drawing/2014/main" id="{3CC9D01B-CA04-4FFE-BEBE-3030F99C1BF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011862" y="1209802"/>
            <a:ext cx="2589214" cy="468000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zweizeilig möglich</a:t>
            </a:r>
            <a:endParaRPr lang="de-DE" noProof="0" dirty="0"/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667B37D0-7B19-4518-A3D6-13B7CBF91E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76601" y="1908175"/>
            <a:ext cx="2590800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16" name="Überschrift Linie">
            <a:extLst>
              <a:ext uri="{FF2B5EF4-FFF2-40B4-BE49-F238E27FC236}">
                <a16:creationId xmlns:a16="http://schemas.microsoft.com/office/drawing/2014/main" id="{3A3A3E36-F7F0-4FC3-9CEE-E7FF9AB11F07}"/>
              </a:ext>
            </a:extLst>
          </p:cNvPr>
          <p:cNvCxnSpPr>
            <a:cxnSpLocks/>
          </p:cNvCxnSpPr>
          <p:nvPr userDrawn="1"/>
        </p:nvCxnSpPr>
        <p:spPr>
          <a:xfrm>
            <a:off x="3276601" y="1782000"/>
            <a:ext cx="259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Überschrift">
            <a:extLst>
              <a:ext uri="{FF2B5EF4-FFF2-40B4-BE49-F238E27FC236}">
                <a16:creationId xmlns:a16="http://schemas.microsoft.com/office/drawing/2014/main" id="{3DC8CC4E-8622-4126-AA50-F5A303EC543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3276601" y="1207290"/>
            <a:ext cx="2590800" cy="468000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zweizeilig möglich</a:t>
            </a:r>
            <a:endParaRPr lang="de-DE" noProof="0" dirty="0"/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1908175"/>
            <a:ext cx="2590801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6" name="Überschrift Linie">
            <a:extLst>
              <a:ext uri="{FF2B5EF4-FFF2-40B4-BE49-F238E27FC236}">
                <a16:creationId xmlns:a16="http://schemas.microsoft.com/office/drawing/2014/main" id="{BD6BA604-B361-4F5B-BAF4-A56116FC6F5E}"/>
              </a:ext>
            </a:extLst>
          </p:cNvPr>
          <p:cNvCxnSpPr>
            <a:cxnSpLocks/>
          </p:cNvCxnSpPr>
          <p:nvPr userDrawn="1"/>
        </p:nvCxnSpPr>
        <p:spPr>
          <a:xfrm>
            <a:off x="538163" y="1782000"/>
            <a:ext cx="259080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Überschrift">
            <a:extLst>
              <a:ext uri="{FF2B5EF4-FFF2-40B4-BE49-F238E27FC236}">
                <a16:creationId xmlns:a16="http://schemas.microsoft.com/office/drawing/2014/main" id="{A44D21C7-7038-4AE2-990E-0B346FF92D4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1206500"/>
            <a:ext cx="2590801" cy="468791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zweizeilig möglich</a:t>
            </a:r>
            <a:endParaRPr lang="de-DE" noProof="0" dirty="0"/>
          </a:p>
        </p:txBody>
      </p:sp>
      <p:sp>
        <p:nvSpPr>
          <p:cNvPr id="26" name="Headline/Subheadline">
            <a:extLst>
              <a:ext uri="{FF2B5EF4-FFF2-40B4-BE49-F238E27FC236}">
                <a16:creationId xmlns:a16="http://schemas.microsoft.com/office/drawing/2014/main" id="{D8A7C36A-FB89-44EB-8E14-A7ACF19F8525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19101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76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1202" userDrawn="1">
          <p15:clr>
            <a:srgbClr val="FBAE40"/>
          </p15:clr>
        </p15:guide>
        <p15:guide id="8" pos="1973" userDrawn="1">
          <p15:clr>
            <a:srgbClr val="FBAE40"/>
          </p15:clr>
        </p15:guide>
        <p15:guide id="9" pos="3696" userDrawn="1">
          <p15:clr>
            <a:srgbClr val="FBAE40"/>
          </p15:clr>
        </p15:guide>
        <p15:guide id="10" pos="2064" userDrawn="1">
          <p15:clr>
            <a:srgbClr val="FBAE40"/>
          </p15:clr>
        </p15:guide>
        <p15:guide id="11" pos="37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6AE00708-18AF-4C2C-8927-537EAA3F02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2337056F-242A-430F-A900-BA17EC4343E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1B7E706D-8461-42D4-9D65-8D7E1FE375D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B06C6817-80FC-4072-B064-FEC7D526587B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31" name="Quelle">
            <a:extLst>
              <a:ext uri="{FF2B5EF4-FFF2-40B4-BE49-F238E27FC236}">
                <a16:creationId xmlns:a16="http://schemas.microsoft.com/office/drawing/2014/main" id="{5B52AE38-80B3-4244-966B-AB5B24C91E51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 (fetten): Beispielquelle | # (hochstellen) Beispielquelle | # (hochstellen) Beispielquelle // keine weiteren Ebenen</a:t>
            </a:r>
          </a:p>
        </p:txBody>
      </p:sp>
      <p:sp>
        <p:nvSpPr>
          <p:cNvPr id="32" name="Inhalt">
            <a:extLst>
              <a:ext uri="{FF2B5EF4-FFF2-40B4-BE49-F238E27FC236}">
                <a16:creationId xmlns:a16="http://schemas.microsoft.com/office/drawing/2014/main" id="{C4287E6D-28C1-4452-93F9-90E2A4745C7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96031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33" name="Überschrift Linie">
            <a:extLst>
              <a:ext uri="{FF2B5EF4-FFF2-40B4-BE49-F238E27FC236}">
                <a16:creationId xmlns:a16="http://schemas.microsoft.com/office/drawing/2014/main" id="{5D0C6B0E-1545-41F4-8272-7429A6E1370E}"/>
              </a:ext>
            </a:extLst>
          </p:cNvPr>
          <p:cNvCxnSpPr>
            <a:cxnSpLocks/>
          </p:cNvCxnSpPr>
          <p:nvPr userDrawn="1"/>
        </p:nvCxnSpPr>
        <p:spPr>
          <a:xfrm>
            <a:off x="6696000" y="1944000"/>
            <a:ext cx="19081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Überschrift">
            <a:extLst>
              <a:ext uri="{FF2B5EF4-FFF2-40B4-BE49-F238E27FC236}">
                <a16:creationId xmlns:a16="http://schemas.microsoft.com/office/drawing/2014/main" id="{28CED89C-6107-4336-A98B-34BDBA2BD834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6696075" y="1270000"/>
            <a:ext cx="1908175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mehrzeilig möglich, also auch drei Zeilen</a:t>
            </a:r>
            <a:endParaRPr lang="de-DE" noProof="0" dirty="0"/>
          </a:p>
        </p:txBody>
      </p:sp>
      <p:sp>
        <p:nvSpPr>
          <p:cNvPr id="21" name="Inhalt">
            <a:extLst>
              <a:ext uri="{FF2B5EF4-FFF2-40B4-BE49-F238E27FC236}">
                <a16:creationId xmlns:a16="http://schemas.microsoft.com/office/drawing/2014/main" id="{1FEE72D6-B346-4185-9104-D09166F773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643394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19" name="Überschrift Linie">
            <a:extLst>
              <a:ext uri="{FF2B5EF4-FFF2-40B4-BE49-F238E27FC236}">
                <a16:creationId xmlns:a16="http://schemas.microsoft.com/office/drawing/2014/main" id="{664531AB-0069-4942-94B1-68A2CEB56B71}"/>
              </a:ext>
            </a:extLst>
          </p:cNvPr>
          <p:cNvCxnSpPr>
            <a:cxnSpLocks/>
          </p:cNvCxnSpPr>
          <p:nvPr userDrawn="1"/>
        </p:nvCxnSpPr>
        <p:spPr>
          <a:xfrm>
            <a:off x="4643363" y="1944000"/>
            <a:ext cx="19081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Überschrift">
            <a:extLst>
              <a:ext uri="{FF2B5EF4-FFF2-40B4-BE49-F238E27FC236}">
                <a16:creationId xmlns:a16="http://schemas.microsoft.com/office/drawing/2014/main" id="{3CC9D01B-CA04-4FFE-BEBE-3030F99C1BF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643438" y="1270000"/>
            <a:ext cx="1908175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mehrzeilig möglich, also auch drei Zeilen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667B37D0-7B19-4518-A3D6-13B7CBF91E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592071" y="2070101"/>
            <a:ext cx="1908592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16" name="Überschrift Linie">
            <a:extLst>
              <a:ext uri="{FF2B5EF4-FFF2-40B4-BE49-F238E27FC236}">
                <a16:creationId xmlns:a16="http://schemas.microsoft.com/office/drawing/2014/main" id="{3A3A3E36-F7F0-4FC3-9CEE-E7FF9AB11F07}"/>
              </a:ext>
            </a:extLst>
          </p:cNvPr>
          <p:cNvCxnSpPr>
            <a:cxnSpLocks/>
          </p:cNvCxnSpPr>
          <p:nvPr userDrawn="1"/>
        </p:nvCxnSpPr>
        <p:spPr>
          <a:xfrm>
            <a:off x="2592072" y="1944000"/>
            <a:ext cx="190859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Überschrift">
            <a:extLst>
              <a:ext uri="{FF2B5EF4-FFF2-40B4-BE49-F238E27FC236}">
                <a16:creationId xmlns:a16="http://schemas.microsoft.com/office/drawing/2014/main" id="{3DC8CC4E-8622-4126-AA50-F5A303EC543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2592071" y="1270000"/>
            <a:ext cx="1908592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mehrzeilig möglich, also auch drei Zeilen</a:t>
            </a:r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6" name="Überschrift Linie">
            <a:extLst>
              <a:ext uri="{FF2B5EF4-FFF2-40B4-BE49-F238E27FC236}">
                <a16:creationId xmlns:a16="http://schemas.microsoft.com/office/drawing/2014/main" id="{BD6BA604-B361-4F5B-BAF4-A56116FC6F5E}"/>
              </a:ext>
            </a:extLst>
          </p:cNvPr>
          <p:cNvCxnSpPr>
            <a:cxnSpLocks/>
          </p:cNvCxnSpPr>
          <p:nvPr userDrawn="1"/>
        </p:nvCxnSpPr>
        <p:spPr>
          <a:xfrm>
            <a:off x="538163" y="1944000"/>
            <a:ext cx="190859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Überschrift">
            <a:extLst>
              <a:ext uri="{FF2B5EF4-FFF2-40B4-BE49-F238E27FC236}">
                <a16:creationId xmlns:a16="http://schemas.microsoft.com/office/drawing/2014/main" id="{A44D21C7-7038-4AE2-990E-0B346FF92D4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4" y="1270000"/>
            <a:ext cx="1908592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00A19F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Überschrift auch </a:t>
            </a:r>
            <a:br>
              <a:rPr lang="de-DE" dirty="0"/>
            </a:br>
            <a:r>
              <a:rPr lang="de-DE" dirty="0"/>
              <a:t>mehrzeilig möglich, also auch drei Zeilen</a:t>
            </a:r>
          </a:p>
        </p:txBody>
      </p:sp>
      <p:sp>
        <p:nvSpPr>
          <p:cNvPr id="29" name="Headline/Subheadline">
            <a:extLst>
              <a:ext uri="{FF2B5EF4-FFF2-40B4-BE49-F238E27FC236}">
                <a16:creationId xmlns:a16="http://schemas.microsoft.com/office/drawing/2014/main" id="{8A34D7A9-C7E0-4D58-AEAB-AF6F82D2DC7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1260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80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1304" userDrawn="1">
          <p15:clr>
            <a:srgbClr val="FBAE40"/>
          </p15:clr>
        </p15:guide>
        <p15:guide id="8" pos="1541" userDrawn="1">
          <p15:clr>
            <a:srgbClr val="FBAE40"/>
          </p15:clr>
        </p15:guide>
        <p15:guide id="9" pos="2835" userDrawn="1">
          <p15:clr>
            <a:srgbClr val="FBAE40"/>
          </p15:clr>
        </p15:guide>
        <p15:guide id="10" pos="1633" userDrawn="1">
          <p15:clr>
            <a:srgbClr val="FBAE40"/>
          </p15:clr>
        </p15:guide>
        <p15:guide id="11" pos="2925" userDrawn="1">
          <p15:clr>
            <a:srgbClr val="FBAE40"/>
          </p15:clr>
        </p15:guide>
        <p15:guide id="12" pos="4127" userDrawn="1">
          <p15:clr>
            <a:srgbClr val="FBAE40"/>
          </p15:clr>
        </p15:guide>
        <p15:guide id="13" pos="42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9A9F0EF7-2F86-47D3-BE90-97577738EA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0" name="Foliennummer">
            <a:extLst>
              <a:ext uri="{FF2B5EF4-FFF2-40B4-BE49-F238E27FC236}">
                <a16:creationId xmlns:a16="http://schemas.microsoft.com/office/drawing/2014/main" id="{B61E9242-4EB0-4312-838B-624BA38E30D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9" name="Fußzeile">
            <a:extLst>
              <a:ext uri="{FF2B5EF4-FFF2-40B4-BE49-F238E27FC236}">
                <a16:creationId xmlns:a16="http://schemas.microsoft.com/office/drawing/2014/main" id="{B715567D-DD51-402B-A9C0-4A5F5BA9F9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2412D26E-F3A5-4E66-BE18-1CA5E6C3729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fld id="{0BB5E402-8DF3-4B9D-9039-F3644FD0FAE9}" type="datetime1">
              <a:rPr lang="de-DE" smtClean="0"/>
              <a:t>06.09.2021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89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les Vollbild mit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9A9F0EF7-2F86-47D3-BE90-97577738EA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Dunkles 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2" name="Foliennummer">
            <a:extLst>
              <a:ext uri="{FF2B5EF4-FFF2-40B4-BE49-F238E27FC236}">
                <a16:creationId xmlns:a16="http://schemas.microsoft.com/office/drawing/2014/main" id="{9947A31B-F94A-4874-950B-2FCAC823D6D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7003F921-64CB-4C81-AAAB-AEE082FF6D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6" name="Datum">
            <a:extLst>
              <a:ext uri="{FF2B5EF4-FFF2-40B4-BE49-F238E27FC236}">
                <a16:creationId xmlns:a16="http://schemas.microsoft.com/office/drawing/2014/main" id="{373D1506-89D1-4388-907C-EE0B3E57E7ED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1BE33-C38E-4909-8857-AA6DD1EDC4E9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5" name="RWE Logo">
            <a:extLst>
              <a:ext uri="{FF2B5EF4-FFF2-40B4-BE49-F238E27FC236}">
                <a16:creationId xmlns:a16="http://schemas.microsoft.com/office/drawing/2014/main" id="{D0A778C0-4537-4921-86DB-5ED8A69ECD51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white">
          <a:xfrm>
            <a:off x="538164" y="4896000"/>
            <a:ext cx="216000" cy="62259"/>
          </a:xfrm>
          <a:blipFill>
            <a:blip r:embed="rId3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Logo bitte nicht entfernen oder löschen</a:t>
            </a:r>
          </a:p>
        </p:txBody>
      </p:sp>
      <p:sp>
        <p:nvSpPr>
          <p:cNvPr id="8" name="Headline/Subheadline">
            <a:extLst>
              <a:ext uri="{FF2B5EF4-FFF2-40B4-BE49-F238E27FC236}">
                <a16:creationId xmlns:a16="http://schemas.microsoft.com/office/drawing/2014/main" id="{13FA8E54-6DD7-48DE-AC95-DA684328205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6392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es Vollbild mit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9A9F0EF7-2F86-47D3-BE90-97577738EA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de-DE" dirty="0"/>
              <a:t>Helles 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3" name="Foliennummer">
            <a:extLst>
              <a:ext uri="{FF2B5EF4-FFF2-40B4-BE49-F238E27FC236}">
                <a16:creationId xmlns:a16="http://schemas.microsoft.com/office/drawing/2014/main" id="{7C45B03F-8023-4519-BBA5-A69FB130E46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2" name="Fußzeile">
            <a:extLst>
              <a:ext uri="{FF2B5EF4-FFF2-40B4-BE49-F238E27FC236}">
                <a16:creationId xmlns:a16="http://schemas.microsoft.com/office/drawing/2014/main" id="{84530F45-F7D6-4D8A-8B7F-07C845E4A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1" name="Datum">
            <a:extLst>
              <a:ext uri="{FF2B5EF4-FFF2-40B4-BE49-F238E27FC236}">
                <a16:creationId xmlns:a16="http://schemas.microsoft.com/office/drawing/2014/main" id="{ADB50A68-F856-49F6-B8D4-49051318DA5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FD0AC9F-0B09-4BA2-A3DC-F3A1DFC9A6A8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20" name="RWE Logo">
            <a:extLst>
              <a:ext uri="{FF2B5EF4-FFF2-40B4-BE49-F238E27FC236}">
                <a16:creationId xmlns:a16="http://schemas.microsoft.com/office/drawing/2014/main" id="{69BF31FA-F12F-48C0-8421-2E4EC1369B68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black">
          <a:xfrm>
            <a:off x="538164" y="4896000"/>
            <a:ext cx="216000" cy="62259"/>
          </a:xfrm>
          <a:blipFill>
            <a:blip r:embed="rId3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Logo bitte nicht entfernen oder löschen</a:t>
            </a:r>
          </a:p>
        </p:txBody>
      </p:sp>
      <p:sp>
        <p:nvSpPr>
          <p:cNvPr id="19" name="Headline/Subheadline">
            <a:extLst>
              <a:ext uri="{FF2B5EF4-FFF2-40B4-BE49-F238E27FC236}">
                <a16:creationId xmlns:a16="http://schemas.microsoft.com/office/drawing/2014/main" id="{735AA7D6-6FA1-4024-9B92-D903362402D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2435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22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>
            <a:extLst>
              <a:ext uri="{FF2B5EF4-FFF2-40B4-BE49-F238E27FC236}">
                <a16:creationId xmlns:a16="http://schemas.microsoft.com/office/drawing/2014/main" id="{CBF61080-EE8B-4856-8F2E-668AEDD9195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9" name="Fußzeile">
            <a:extLst>
              <a:ext uri="{FF2B5EF4-FFF2-40B4-BE49-F238E27FC236}">
                <a16:creationId xmlns:a16="http://schemas.microsoft.com/office/drawing/2014/main" id="{CDFBC812-0E95-48F4-AC3A-598F7FCCA9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0E08BEC4-1691-4535-AF5B-F36FD966088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C42DA05-DF1B-4271-A19F-FEC18E1BD266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21" name="Quelle">
            <a:extLst>
              <a:ext uri="{FF2B5EF4-FFF2-40B4-BE49-F238E27FC236}">
                <a16:creationId xmlns:a16="http://schemas.microsoft.com/office/drawing/2014/main" id="{3AFD6C70-7EFA-4ADF-AF64-6956C0F35418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4" y="4555050"/>
            <a:ext cx="3708400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Quelle (fetten): Beispielquelle | # (hochstellen) Beispielquelle // keine weiteren Ebenen</a:t>
            </a:r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4895851" y="0"/>
            <a:ext cx="4248150" cy="514826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de-DE" dirty="0"/>
              <a:t>Bild einfügen über Menü:</a:t>
            </a:r>
            <a:br>
              <a:rPr lang="de-DE" dirty="0"/>
            </a:br>
            <a:r>
              <a:rPr lang="de-DE" dirty="0"/>
              <a:t>Einfügen &gt; Bilder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0" name="Energiefeld">
            <a:extLst>
              <a:ext uri="{FF2B5EF4-FFF2-40B4-BE49-F238E27FC236}">
                <a16:creationId xmlns:a16="http://schemas.microsoft.com/office/drawing/2014/main" id="{0DBB83F1-75FD-42BD-AC99-04C08D164D87}"/>
              </a:ext>
            </a:extLst>
          </p:cNvPr>
          <p:cNvSpPr>
            <a:spLocks noGrp="1" noChangeAspect="1"/>
          </p:cNvSpPr>
          <p:nvPr>
            <p:ph type="body" orient="vert" idx="18" hasCustomPrompt="1"/>
          </p:nvPr>
        </p:nvSpPr>
        <p:spPr bwMode="gray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C592A5C-F234-40DA-9F31-AA6AFF552A57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8163" y="1438275"/>
            <a:ext cx="3708000" cy="324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5" name="Headline/Subheadline">
            <a:extLst>
              <a:ext uri="{FF2B5EF4-FFF2-40B4-BE49-F238E27FC236}">
                <a16:creationId xmlns:a16="http://schemas.microsoft.com/office/drawing/2014/main" id="{B5C40E0B-0C14-4D0C-BBA2-4EF43A35C51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4" y="358776"/>
            <a:ext cx="3708000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// für Subheadline </a:t>
            </a:r>
            <a:br>
              <a:rPr lang="de-DE" noProof="0" dirty="0"/>
            </a:br>
            <a:r>
              <a:rPr lang="de-DE" noProof="0" dirty="0"/>
              <a:t>&gt;&gt;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2308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3084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pos="267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">
            <a:extLst>
              <a:ext uri="{FF2B5EF4-FFF2-40B4-BE49-F238E27FC236}">
                <a16:creationId xmlns:a16="http://schemas.microsoft.com/office/drawing/2014/main" id="{30D98435-7333-4168-9B3B-A4A32367B7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8" name="Fußzeile">
            <a:extLst>
              <a:ext uri="{FF2B5EF4-FFF2-40B4-BE49-F238E27FC236}">
                <a16:creationId xmlns:a16="http://schemas.microsoft.com/office/drawing/2014/main" id="{B8DB5D05-E9FF-48F5-B751-517CA2BB451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3EA98F35-BD21-4056-9200-8AAD385C5E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61023FE-5B2D-4631-89FC-3F6B72E8C9F7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1" cy="3562349"/>
          </a:xfrm>
          <a:solidFill>
            <a:srgbClr val="C2C3C5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9" name="Energiefeld">
            <a:extLst>
              <a:ext uri="{FF2B5EF4-FFF2-40B4-BE49-F238E27FC236}">
                <a16:creationId xmlns:a16="http://schemas.microsoft.com/office/drawing/2014/main" id="{4A6B7F0B-DAA5-4BFC-B93D-0EFDDDC52D4F}"/>
              </a:ext>
            </a:extLst>
          </p:cNvPr>
          <p:cNvSpPr>
            <a:spLocks noGrp="1" noChangeAspect="1"/>
          </p:cNvSpPr>
          <p:nvPr>
            <p:ph type="body" orient="vert" idx="18" hasCustomPrompt="1"/>
          </p:nvPr>
        </p:nvSpPr>
        <p:spPr bwMode="gray">
          <a:xfrm rot="10800000" flipH="1" flipV="1">
            <a:off x="5475600" y="1"/>
            <a:ext cx="3668400" cy="3276000"/>
          </a:xfrm>
          <a:blipFill>
            <a:blip r:embed="rId2"/>
            <a:stretch>
              <a:fillRect/>
            </a:stretch>
          </a:blipFill>
        </p:spPr>
        <p:txBody>
          <a:bodyPr vert="horz" wrap="none" tIns="0" rIns="0" bIns="3348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15" name="Headline/Subheadline">
            <a:extLst>
              <a:ext uri="{FF2B5EF4-FFF2-40B4-BE49-F238E27FC236}">
                <a16:creationId xmlns:a16="http://schemas.microsoft.com/office/drawing/2014/main" id="{5DBAFF06-A623-4308-9DAB-FC743FAF435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3870325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6396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244" userDrawn="1">
          <p15:clr>
            <a:srgbClr val="FBAE40"/>
          </p15:clr>
        </p15:guide>
        <p15:guide id="5" orient="horz" pos="2438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8" pos="54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Headline auf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erlauf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B5D91265-95CE-4F98-8DE7-0CF3F1DF6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69139"/>
          <a:stretch>
            <a:fillRect/>
          </a:stretch>
        </p:blipFill>
        <p:spPr bwMode="white">
          <a:xfrm>
            <a:off x="0" y="3562351"/>
            <a:ext cx="9144000" cy="1585913"/>
          </a:xfrm>
          <a:custGeom>
            <a:avLst/>
            <a:gdLst>
              <a:gd name="connsiteX0" fmla="*/ 0 w 9144000"/>
              <a:gd name="connsiteY0" fmla="*/ 0 h 1585913"/>
              <a:gd name="connsiteX1" fmla="*/ 9144000 w 9144000"/>
              <a:gd name="connsiteY1" fmla="*/ 0 h 1585913"/>
              <a:gd name="connsiteX2" fmla="*/ 9144000 w 9144000"/>
              <a:gd name="connsiteY2" fmla="*/ 1585913 h 1585913"/>
              <a:gd name="connsiteX3" fmla="*/ 0 w 9144000"/>
              <a:gd name="connsiteY3" fmla="*/ 1585913 h 15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585913">
                <a:moveTo>
                  <a:pt x="0" y="0"/>
                </a:moveTo>
                <a:lnTo>
                  <a:pt x="9144000" y="0"/>
                </a:lnTo>
                <a:lnTo>
                  <a:pt x="9144000" y="1585913"/>
                </a:lnTo>
                <a:lnTo>
                  <a:pt x="0" y="1585913"/>
                </a:lnTo>
                <a:close/>
              </a:path>
            </a:pathLst>
          </a:custGeom>
        </p:spPr>
      </p:pic>
      <p:sp>
        <p:nvSpPr>
          <p:cNvPr id="19" name="Foliennummer">
            <a:extLst>
              <a:ext uri="{FF2B5EF4-FFF2-40B4-BE49-F238E27FC236}">
                <a16:creationId xmlns:a16="http://schemas.microsoft.com/office/drawing/2014/main" id="{30D98435-7333-4168-9B3B-A4A32367B7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8" name="Fußzeile">
            <a:extLst>
              <a:ext uri="{FF2B5EF4-FFF2-40B4-BE49-F238E27FC236}">
                <a16:creationId xmlns:a16="http://schemas.microsoft.com/office/drawing/2014/main" id="{B8DB5D05-E9FF-48F5-B751-517CA2BB451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3EA98F35-BD21-4056-9200-8AAD385C5E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000C5E-C788-45DB-81B4-BDBBA1FBCFB9}" type="datetime1">
              <a:rPr lang="de-DE" smtClean="0"/>
              <a:t>06.09.2021</a:t>
            </a:fld>
            <a:endParaRPr lang="de-DE" dirty="0"/>
          </a:p>
        </p:txBody>
      </p:sp>
      <p:pic>
        <p:nvPicPr>
          <p:cNvPr id="10" name="RWE Logo">
            <a:extLst>
              <a:ext uri="{FF2B5EF4-FFF2-40B4-BE49-F238E27FC236}">
                <a16:creationId xmlns:a16="http://schemas.microsoft.com/office/drawing/2014/main" id="{2B71567C-2A9D-4345-9035-225BECA580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538164" y="4896000"/>
            <a:ext cx="215999" cy="62177"/>
          </a:xfrm>
          <a:prstGeom prst="rect">
            <a:avLst/>
          </a:prstGeom>
        </p:spPr>
      </p:pic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1" cy="3562349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4" name="Energiefeld">
            <a:extLst>
              <a:ext uri="{FF2B5EF4-FFF2-40B4-BE49-F238E27FC236}">
                <a16:creationId xmlns:a16="http://schemas.microsoft.com/office/drawing/2014/main" id="{F4DB3C0F-A432-469D-8323-31A1B9155D2B}"/>
              </a:ext>
            </a:extLst>
          </p:cNvPr>
          <p:cNvSpPr>
            <a:spLocks noGrp="1" noChangeAspect="1"/>
          </p:cNvSpPr>
          <p:nvPr>
            <p:ph type="body" orient="vert" idx="18" hasCustomPrompt="1"/>
          </p:nvPr>
        </p:nvSpPr>
        <p:spPr bwMode="gray">
          <a:xfrm rot="10800000" flipH="1" flipV="1">
            <a:off x="5475600" y="1"/>
            <a:ext cx="3668400" cy="3276000"/>
          </a:xfrm>
          <a:blipFill>
            <a:blip r:embed="rId5"/>
            <a:stretch>
              <a:fillRect/>
            </a:stretch>
          </a:blipFill>
        </p:spPr>
        <p:txBody>
          <a:bodyPr vert="horz" wrap="none" tIns="0" rIns="0" bIns="3348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13" name="Headline/Subheadline">
            <a:extLst>
              <a:ext uri="{FF2B5EF4-FFF2-40B4-BE49-F238E27FC236}">
                <a16:creationId xmlns:a16="http://schemas.microsoft.com/office/drawing/2014/main" id="{9C2C8554-CAC6-4424-92DE-17330745540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3870325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9235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244">
          <p15:clr>
            <a:srgbClr val="FBAE40"/>
          </p15:clr>
        </p15:guide>
        <p15:guide id="5" orient="horz" pos="2438">
          <p15:clr>
            <a:srgbClr val="FBAE40"/>
          </p15:clr>
        </p15:guide>
        <p15:guide id="6" orient="horz" pos="2948">
          <p15:clr>
            <a:srgbClr val="FBAE40"/>
          </p15:clr>
        </p15:guide>
        <p15:guide id="8" pos="54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dunk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F5C2CA7C-AD4B-4E9D-9775-D2BDACE850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E9004F84-FAC1-4218-9DBA-208A8E5F564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6DABE8B3-529F-42C1-AD18-01892884973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fld id="{CB842626-E58A-4B07-AEC7-7A2F4E5A4B8A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0" name="Bild">
            <a:extLst>
              <a:ext uri="{FF2B5EF4-FFF2-40B4-BE49-F238E27FC236}">
                <a16:creationId xmlns:a16="http://schemas.microsoft.com/office/drawing/2014/main" id="{C4E2C5A4-8A4B-4CCA-9017-D87D889410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Dunkles Bild einfügen über Menü:</a:t>
            </a:r>
            <a:br>
              <a:rPr lang="de-DE" dirty="0"/>
            </a:br>
            <a:r>
              <a:rPr lang="de-DE" dirty="0"/>
              <a:t>Einfügen &gt; Bilder</a:t>
            </a:r>
          </a:p>
        </p:txBody>
      </p:sp>
      <p:sp>
        <p:nvSpPr>
          <p:cNvPr id="30" name="Energiefeld">
            <a:extLst>
              <a:ext uri="{FF2B5EF4-FFF2-40B4-BE49-F238E27FC236}">
                <a16:creationId xmlns:a16="http://schemas.microsoft.com/office/drawing/2014/main" id="{4676040A-E8CD-47CB-9984-466DF1FA391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9" name="RWE Logo">
            <a:extLst>
              <a:ext uri="{FF2B5EF4-FFF2-40B4-BE49-F238E27FC236}">
                <a16:creationId xmlns:a16="http://schemas.microsoft.com/office/drawing/2014/main" id="{69B08FAB-2E4B-44DB-84AA-CA508F18FEC4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3942000" y="288000"/>
            <a:ext cx="1260000" cy="360000"/>
          </a:xfrm>
          <a:blipFill>
            <a:blip r:embed="rId4"/>
            <a:stretch>
              <a:fillRect/>
            </a:stretch>
          </a:blipFill>
        </p:spPr>
        <p:txBody>
          <a:bodyPr vert="horz" wrap="none" tIns="0" bIns="108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Logo bitte nicht entfernen oder löschen</a:t>
            </a:r>
          </a:p>
        </p:txBody>
      </p:sp>
      <p:sp>
        <p:nvSpPr>
          <p:cNvPr id="25" name="Thema/Unterthema">
            <a:extLst>
              <a:ext uri="{FF2B5EF4-FFF2-40B4-BE49-F238E27FC236}">
                <a16:creationId xmlns:a16="http://schemas.microsoft.com/office/drawing/2014/main" id="{C7315163-9CD4-4B8E-B886-F507B96D6E6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Thema der Präsentation auf erster Ebene // für Unterthema und </a:t>
            </a:r>
            <a:r>
              <a:rPr lang="de-DE" dirty="0"/>
              <a:t>Zusatzinformation</a:t>
            </a:r>
            <a:br>
              <a:rPr lang="de-DE" dirty="0"/>
            </a:br>
            <a:r>
              <a:rPr lang="de-DE" noProof="0" dirty="0"/>
              <a:t>&gt;&gt;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0165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">
            <a:extLst>
              <a:ext uri="{FF2B5EF4-FFF2-40B4-BE49-F238E27FC236}">
                <a16:creationId xmlns:a16="http://schemas.microsoft.com/office/drawing/2014/main" id="{8DAC3660-541C-4C9B-83E3-2BD42F14D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1959E3E2-D9D0-4BB6-96E3-37F3C5716A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4C35431B-46E5-463B-8616-1A72D20BDE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741414-AC36-4134-A561-8C03CD37D3B4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8" name="Headline/Subheadline">
            <a:extLst>
              <a:ext uri="{FF2B5EF4-FFF2-40B4-BE49-F238E27FC236}">
                <a16:creationId xmlns:a16="http://schemas.microsoft.com/office/drawing/2014/main" id="{C8D30344-0D2E-4742-B142-25ACD567158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46481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9B2C4D49-6F38-4ECB-9E75-57E57D3B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A1389A58-6552-4EF2-BE6F-06FAFB51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2" name="Datum">
            <a:extLst>
              <a:ext uri="{FF2B5EF4-FFF2-40B4-BE49-F238E27FC236}">
                <a16:creationId xmlns:a16="http://schemas.microsoft.com/office/drawing/2014/main" id="{2290958C-32EF-4D49-8E21-A1C07110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fld id="{37BBD6E0-C959-4FA6-AC31-D8F52956E3D5}" type="datetime1">
              <a:rPr lang="de-DE" smtClean="0"/>
              <a:t>06.09.2021</a:t>
            </a:fld>
            <a:endParaRPr lang="de-DE" dirty="0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pic>
        <p:nvPicPr>
          <p:cNvPr id="23" name="RWE Logo">
            <a:extLst>
              <a:ext uri="{FF2B5EF4-FFF2-40B4-BE49-F238E27FC236}">
                <a16:creationId xmlns:a16="http://schemas.microsoft.com/office/drawing/2014/main" id="{55386AFA-5C87-4DD0-90DA-C27B4195EA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42000" y="288000"/>
            <a:ext cx="1260000" cy="360000"/>
          </a:xfrm>
          <a:prstGeom prst="rect">
            <a:avLst/>
          </a:prstGeom>
        </p:spPr>
      </p:pic>
      <p:sp>
        <p:nvSpPr>
          <p:cNvPr id="26" name="Schlussklausel">
            <a:extLst>
              <a:ext uri="{FF2B5EF4-FFF2-40B4-BE49-F238E27FC236}">
                <a16:creationId xmlns:a16="http://schemas.microsoft.com/office/drawing/2014/main" id="{0A25A435-B50F-4148-A2AE-DB73D1CDD289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Schlussklausel</a:t>
            </a:r>
          </a:p>
        </p:txBody>
      </p:sp>
    </p:spTree>
    <p:extLst>
      <p:ext uri="{BB962C8B-B14F-4D97-AF65-F5344CB8AC3E}">
        <p14:creationId xmlns:p14="http://schemas.microsoft.com/office/powerpoint/2010/main" val="168855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hel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F5C2CA7C-AD4B-4E9D-9775-D2BDACE850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E9004F84-FAC1-4218-9DBA-208A8E5F564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6DABE8B3-529F-42C1-AD18-01892884973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fld id="{BBC682F6-B853-4D70-B47A-35F1843D8616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0" name="Bild">
            <a:extLst>
              <a:ext uri="{FF2B5EF4-FFF2-40B4-BE49-F238E27FC236}">
                <a16:creationId xmlns:a16="http://schemas.microsoft.com/office/drawing/2014/main" id="{C4E2C5A4-8A4B-4CCA-9017-D87D889410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Helles Bild einfügen über Menü:</a:t>
            </a:r>
            <a:br>
              <a:rPr lang="de-DE" dirty="0"/>
            </a:br>
            <a:r>
              <a:rPr lang="de-DE" dirty="0"/>
              <a:t>Einfügen &gt; Bilder</a:t>
            </a:r>
          </a:p>
        </p:txBody>
      </p:sp>
      <p:sp>
        <p:nvSpPr>
          <p:cNvPr id="30" name="Energiefeld">
            <a:extLst>
              <a:ext uri="{FF2B5EF4-FFF2-40B4-BE49-F238E27FC236}">
                <a16:creationId xmlns:a16="http://schemas.microsoft.com/office/drawing/2014/main" id="{4676040A-E8CD-47CB-9984-466DF1FA391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 bwMode="gray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9" name="RWE Logo">
            <a:extLst>
              <a:ext uri="{FF2B5EF4-FFF2-40B4-BE49-F238E27FC236}">
                <a16:creationId xmlns:a16="http://schemas.microsoft.com/office/drawing/2014/main" id="{69B08FAB-2E4B-44DB-84AA-CA508F18FEC4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3942000" y="288000"/>
            <a:ext cx="1260000" cy="360000"/>
          </a:xfrm>
          <a:blipFill>
            <a:blip r:embed="rId4"/>
            <a:stretch>
              <a:fillRect/>
            </a:stretch>
          </a:blipFill>
        </p:spPr>
        <p:txBody>
          <a:bodyPr vert="horz" wrap="none" tIns="0" bIns="108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Logo bitte nicht entfernen oder löschen</a:t>
            </a:r>
          </a:p>
        </p:txBody>
      </p:sp>
      <p:sp>
        <p:nvSpPr>
          <p:cNvPr id="25" name="Thema/Unterthema">
            <a:extLst>
              <a:ext uri="{FF2B5EF4-FFF2-40B4-BE49-F238E27FC236}">
                <a16:creationId xmlns:a16="http://schemas.microsoft.com/office/drawing/2014/main" id="{C7315163-9CD4-4B8E-B886-F507B96D6E6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Thema der Präsentation auf erster Ebene // für Unterthema und </a:t>
            </a:r>
            <a:r>
              <a:rPr lang="de-DE" dirty="0"/>
              <a:t>Zusatzinformation</a:t>
            </a:r>
            <a:br>
              <a:rPr lang="de-DE" dirty="0"/>
            </a:br>
            <a:r>
              <a:rPr lang="de-DE" noProof="0" dirty="0"/>
              <a:t>&gt;&gt;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8461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a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apitel/Unterkapitel">
            <a:extLst>
              <a:ext uri="{FF2B5EF4-FFF2-40B4-BE49-F238E27FC236}">
                <a16:creationId xmlns:a16="http://schemas.microsoft.com/office/drawing/2014/main" id="{EA54C322-2253-4F0D-9CAF-71AFC8F364DD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Kapitel auf erster Ebene // für Unterkapitel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23" name="Foliennummer">
            <a:extLst>
              <a:ext uri="{FF2B5EF4-FFF2-40B4-BE49-F238E27FC236}">
                <a16:creationId xmlns:a16="http://schemas.microsoft.com/office/drawing/2014/main" id="{F6D63078-871B-42FD-979A-D33D9851DEE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2" name="Fußzeile">
            <a:extLst>
              <a:ext uri="{FF2B5EF4-FFF2-40B4-BE49-F238E27FC236}">
                <a16:creationId xmlns:a16="http://schemas.microsoft.com/office/drawing/2014/main" id="{4B77DA1C-1EE2-42DE-9FE1-6E84AFB9BD5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1" name="Datum">
            <a:extLst>
              <a:ext uri="{FF2B5EF4-FFF2-40B4-BE49-F238E27FC236}">
                <a16:creationId xmlns:a16="http://schemas.microsoft.com/office/drawing/2014/main" id="{B31F43E5-E4A5-4CC3-9316-F5A2AFE7659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0AA98E4-8DFD-4C4C-B609-9AE8F94D9DAC}" type="datetime1">
              <a:rPr lang="de-DE" smtClean="0"/>
              <a:t>06.09.2021</a:t>
            </a:fld>
            <a:endParaRPr lang="de-DE" dirty="0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5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dunk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8623659-E218-43DB-AF9E-9D701435C6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Dunkles Bild einfügen über Menü:</a:t>
            </a:r>
            <a:br>
              <a:rPr lang="de-DE" dirty="0"/>
            </a:br>
            <a:r>
              <a:rPr lang="de-DE" dirty="0"/>
              <a:t>Einfügen &gt; Bilder</a:t>
            </a:r>
          </a:p>
        </p:txBody>
      </p:sp>
      <p:sp>
        <p:nvSpPr>
          <p:cNvPr id="23" name="Energiefeld">
            <a:extLst>
              <a:ext uri="{FF2B5EF4-FFF2-40B4-BE49-F238E27FC236}">
                <a16:creationId xmlns:a16="http://schemas.microsoft.com/office/drawing/2014/main" id="{BDB501D0-1BBB-4419-88B7-E72B91FBE1B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 bwMode="auto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21" name="Foliennummer">
            <a:extLst>
              <a:ext uri="{FF2B5EF4-FFF2-40B4-BE49-F238E27FC236}">
                <a16:creationId xmlns:a16="http://schemas.microsoft.com/office/drawing/2014/main" id="{46EEB795-636E-425C-862B-20AB5F142ED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30157123-0F0D-45A9-B807-851AE773D6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EF973F2C-12BA-4722-8A21-9849832C0570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DFD08-F3D9-428B-9100-FD05EA08939E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24" name="RWE Logo">
            <a:extLst>
              <a:ext uri="{FF2B5EF4-FFF2-40B4-BE49-F238E27FC236}">
                <a16:creationId xmlns:a16="http://schemas.microsoft.com/office/drawing/2014/main" id="{C071E9F6-3EA7-4B58-AF97-1462594852BB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white">
          <a:xfrm>
            <a:off x="538164" y="4896000"/>
            <a:ext cx="216000" cy="62259"/>
          </a:xfrm>
          <a:blipFill>
            <a:blip r:embed="rId4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Logo bitte nicht entfernen oder löschen</a:t>
            </a:r>
          </a:p>
        </p:txBody>
      </p:sp>
      <p:sp>
        <p:nvSpPr>
          <p:cNvPr id="22" name="Kapitel/Unterkapitel">
            <a:extLst>
              <a:ext uri="{FF2B5EF4-FFF2-40B4-BE49-F238E27FC236}">
                <a16:creationId xmlns:a16="http://schemas.microsoft.com/office/drawing/2014/main" id="{0CBE08B5-0565-490F-B634-EED3A9D6EDC7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 bwMode="white"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Kapitel auf erster Ebene // für Unterkapitel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7551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hel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8623659-E218-43DB-AF9E-9D701435C6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Helles Bild einfügen über Menü:</a:t>
            </a:r>
            <a:br>
              <a:rPr lang="de-DE" dirty="0"/>
            </a:br>
            <a:r>
              <a:rPr lang="de-DE" dirty="0"/>
              <a:t>Einfügen &gt; Bilder</a:t>
            </a:r>
          </a:p>
        </p:txBody>
      </p:sp>
      <p:sp>
        <p:nvSpPr>
          <p:cNvPr id="23" name="Energiefeld">
            <a:extLst>
              <a:ext uri="{FF2B5EF4-FFF2-40B4-BE49-F238E27FC236}">
                <a16:creationId xmlns:a16="http://schemas.microsoft.com/office/drawing/2014/main" id="{BDB501D0-1BBB-4419-88B7-E72B91FBE1B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 bwMode="gray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Energiefeld bei Bedarf skalieren oder löschen (siehe auch Bibliothek für Energiefelder Varianten)</a:t>
            </a:r>
          </a:p>
        </p:txBody>
      </p:sp>
      <p:sp>
        <p:nvSpPr>
          <p:cNvPr id="21" name="Foliennummer">
            <a:extLst>
              <a:ext uri="{FF2B5EF4-FFF2-40B4-BE49-F238E27FC236}">
                <a16:creationId xmlns:a16="http://schemas.microsoft.com/office/drawing/2014/main" id="{46EEB795-636E-425C-862B-20AB5F142ED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30157123-0F0D-45A9-B807-851AE773D6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EF973F2C-12BA-4722-8A21-9849832C057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1DDBE13-D2CA-4163-AA8F-CB626E0904EE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24" name="RWE Logo">
            <a:extLst>
              <a:ext uri="{FF2B5EF4-FFF2-40B4-BE49-F238E27FC236}">
                <a16:creationId xmlns:a16="http://schemas.microsoft.com/office/drawing/2014/main" id="{C071E9F6-3EA7-4B58-AF97-1462594852BB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black">
          <a:xfrm>
            <a:off x="538164" y="4896000"/>
            <a:ext cx="216000" cy="62259"/>
          </a:xfrm>
          <a:blipFill>
            <a:blip r:embed="rId4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Logo bitte nicht entfernen oder löschen</a:t>
            </a:r>
          </a:p>
        </p:txBody>
      </p:sp>
      <p:sp>
        <p:nvSpPr>
          <p:cNvPr id="10" name="Kapitel/Unterkapitel">
            <a:extLst>
              <a:ext uri="{FF2B5EF4-FFF2-40B4-BE49-F238E27FC236}">
                <a16:creationId xmlns:a16="http://schemas.microsoft.com/office/drawing/2014/main" id="{A4E12743-F890-477B-A54E-3170FB47EE19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70114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Kapitel auf erster Ebene // für Unterkapitel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3751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kzentchart Energiegrün hell">
    <p:bg>
      <p:bgPr>
        <a:solidFill>
          <a:srgbClr val="3E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WE Logo">
            <a:extLst>
              <a:ext uri="{FF2B5EF4-FFF2-40B4-BE49-F238E27FC236}">
                <a16:creationId xmlns:a16="http://schemas.microsoft.com/office/drawing/2014/main" id="{62AA7462-CD7C-4C34-AC2D-372137185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538164" y="4896000"/>
            <a:ext cx="215999" cy="62177"/>
          </a:xfrm>
          <a:prstGeom prst="rect">
            <a:avLst/>
          </a:prstGeom>
        </p:spPr>
      </p:pic>
      <p:sp>
        <p:nvSpPr>
          <p:cNvPr id="17" name="Foliennummer">
            <a:extLst>
              <a:ext uri="{FF2B5EF4-FFF2-40B4-BE49-F238E27FC236}">
                <a16:creationId xmlns:a16="http://schemas.microsoft.com/office/drawing/2014/main" id="{967C0F25-672E-4850-8CDC-8DFCAAA805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EF884478-3975-4AF8-9514-99723889F2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5" name="Datum">
            <a:extLst>
              <a:ext uri="{FF2B5EF4-FFF2-40B4-BE49-F238E27FC236}">
                <a16:creationId xmlns:a16="http://schemas.microsoft.com/office/drawing/2014/main" id="{AE73B643-BD9D-4145-808C-DA82B873D5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6AC7C-1BBA-493C-AE92-5961E3D9885C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36" name="Text">
            <a:extLst>
              <a:ext uri="{FF2B5EF4-FFF2-40B4-BE49-F238E27FC236}">
                <a16:creationId xmlns:a16="http://schemas.microsoft.com/office/drawing/2014/main" id="{08E5B631-41E0-408A-912F-3725E0C154B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4001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Hervorzuhebender Inhalt/Zitat auf erster Ebene // für Zusatzinfo/Zitatgeber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 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A18355AD-D757-4342-9439-D2B5496637F1}"/>
              </a:ext>
            </a:extLst>
          </p:cNvPr>
          <p:cNvGrpSpPr/>
          <p:nvPr userDrawn="1"/>
        </p:nvGrpSpPr>
        <p:grpSpPr>
          <a:xfrm>
            <a:off x="-1404000" y="-396000"/>
            <a:ext cx="11520000" cy="6012000"/>
            <a:chOff x="-1404000" y="-396000"/>
            <a:chExt cx="11520000" cy="6012000"/>
          </a:xfrm>
        </p:grpSpPr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4A57F563-63BE-4B92-A87E-5A713DEBD5A9}"/>
                </a:ext>
              </a:extLst>
            </p:cNvPr>
            <p:cNvSpPr txBox="1"/>
            <p:nvPr userDrawn="1"/>
          </p:nvSpPr>
          <p:spPr>
            <a:xfrm rot="10800000" flipH="1" flipV="1">
              <a:off x="538164" y="-39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anzeigen über Menü: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Ansicht &gt; </a:t>
              </a: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 bei 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</a:t>
              </a: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7" name="Zurücksetzen">
              <a:extLst>
                <a:ext uri="{FF2B5EF4-FFF2-40B4-BE49-F238E27FC236}">
                  <a16:creationId xmlns:a16="http://schemas.microsoft.com/office/drawing/2014/main" id="{933B3590-5A31-4EE7-8622-3EBECF6D3AE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864000" cy="75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Folie in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bringen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Start &gt; Folien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&gt; Zurücksetzen</a:t>
              </a:r>
            </a:p>
          </p:txBody>
        </p:sp>
        <p:sp>
          <p:nvSpPr>
            <p:cNvPr id="28" name="Layoutwechsel">
              <a:extLst>
                <a:ext uri="{FF2B5EF4-FFF2-40B4-BE49-F238E27FC236}">
                  <a16:creationId xmlns:a16="http://schemas.microsoft.com/office/drawing/2014/main" id="{D7A08D97-FE9D-4023-A80F-4A81F2F724E2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828000"/>
              <a:ext cx="864000" cy="75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Wechsel des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Folienlayouts </a:t>
              </a:r>
              <a:br>
                <a:rPr lang="de-DE" sz="800" b="0" baseline="0" dirty="0">
                  <a:solidFill>
                    <a:schemeClr val="accent2"/>
                  </a:solidFill>
                  <a:latin typeface="+mn-lt"/>
                </a:rPr>
              </a:b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über Menü: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Start &gt; Folien 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&gt; Layout</a:t>
              </a:r>
            </a:p>
          </p:txBody>
        </p:sp>
        <p:sp>
          <p:nvSpPr>
            <p:cNvPr id="29" name="Fußzeile">
              <a:extLst>
                <a:ext uri="{FF2B5EF4-FFF2-40B4-BE49-F238E27FC236}">
                  <a16:creationId xmlns:a16="http://schemas.microsoft.com/office/drawing/2014/main" id="{702EA11F-C8AE-4EB5-B2D1-91C73E1C9E28}"/>
                </a:ext>
              </a:extLst>
            </p:cNvPr>
            <p:cNvSpPr txBox="1"/>
            <p:nvPr userDrawn="1"/>
          </p:nvSpPr>
          <p:spPr>
            <a:xfrm rot="10800000" flipH="1" flipV="1">
              <a:off x="538163" y="543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Fußzeile/Datum anpassen über Menü:</a:t>
              </a: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 Einfügen &gt; Kopf- und Fußzeile</a:t>
              </a:r>
            </a:p>
          </p:txBody>
        </p:sp>
        <p:grpSp>
          <p:nvGrpSpPr>
            <p:cNvPr id="30" name="Listenebenen">
              <a:extLst>
                <a:ext uri="{FF2B5EF4-FFF2-40B4-BE49-F238E27FC236}">
                  <a16:creationId xmlns:a16="http://schemas.microsoft.com/office/drawing/2014/main" id="{A21A7378-7402-4D5F-9C89-A2F7A3FCEDF3}"/>
                </a:ext>
              </a:extLst>
            </p:cNvPr>
            <p:cNvGrpSpPr/>
            <p:nvPr userDrawn="1"/>
          </p:nvGrpSpPr>
          <p:grpSpPr>
            <a:xfrm>
              <a:off x="-1404000" y="360000"/>
              <a:ext cx="1300321" cy="2513455"/>
              <a:chOff x="-1404000" y="360000"/>
              <a:chExt cx="1300321" cy="2513455"/>
            </a:xfrm>
          </p:grpSpPr>
          <p:sp>
            <p:nvSpPr>
              <p:cNvPr id="31" name="Text // Listenebene erhöhen">
                <a:extLst>
                  <a:ext uri="{FF2B5EF4-FFF2-40B4-BE49-F238E27FC236}">
                    <a16:creationId xmlns:a16="http://schemas.microsoft.com/office/drawing/2014/main" id="{4BE6BC6D-5BF7-45D6-AC83-C98E26AB1C33}"/>
                  </a:ext>
                </a:extLst>
              </p:cNvPr>
              <p:cNvSpPr txBox="1"/>
              <p:nvPr userDrawn="1"/>
            </p:nvSpPr>
            <p:spPr>
              <a:xfrm>
                <a:off x="-1404000" y="1186275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32" name="Text // Listenebene verringern">
                <a:extLst>
                  <a:ext uri="{FF2B5EF4-FFF2-40B4-BE49-F238E27FC236}">
                    <a16:creationId xmlns:a16="http://schemas.microsoft.com/office/drawing/2014/main" id="{D3B47299-B027-4C54-A27D-8358CAAAFCEE}"/>
                  </a:ext>
                </a:extLst>
              </p:cNvPr>
              <p:cNvSpPr txBox="1"/>
              <p:nvPr userDrawn="1"/>
            </p:nvSpPr>
            <p:spPr>
              <a:xfrm>
                <a:off x="-1404000" y="1512000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33" name="Listenebenen">
                <a:extLst>
                  <a:ext uri="{FF2B5EF4-FFF2-40B4-BE49-F238E27FC236}">
                    <a16:creationId xmlns:a16="http://schemas.microsoft.com/office/drawing/2014/main" id="{5D59D6CE-428E-447F-B1D1-863AD5DAD2C9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188000" y="360000"/>
                <a:ext cx="108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Wechsel der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Textebene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über Menü: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accent2"/>
                    </a:solidFill>
                    <a:latin typeface="+mn-lt"/>
                  </a:rPr>
                  <a:t>Start &gt; Absatz &gt;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accent2"/>
                    </a:solidFill>
                    <a:latin typeface="+mn-lt"/>
                  </a:rPr>
                  <a:t>Listenebene erhöhen/verringern</a:t>
                </a:r>
              </a:p>
            </p:txBody>
          </p:sp>
          <p:pic>
            <p:nvPicPr>
              <p:cNvPr id="34" name="Bild // Listenebene erhöhen">
                <a:extLst>
                  <a:ext uri="{FF2B5EF4-FFF2-40B4-BE49-F238E27FC236}">
                    <a16:creationId xmlns:a16="http://schemas.microsoft.com/office/drawing/2014/main" id="{C3935C84-6A54-4C1F-A6CB-3A4CA2072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648001" y="1186275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35" name="Bild // Listenebene verringern">
                <a:extLst>
                  <a:ext uri="{FF2B5EF4-FFF2-40B4-BE49-F238E27FC236}">
                    <a16:creationId xmlns:a16="http://schemas.microsoft.com/office/drawing/2014/main" id="{BC9F4C6C-4948-484D-BE93-DF302EC487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-647999" y="1512000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37" name="Bild // Aufzählungszeichen etc.">
                <a:extLst>
                  <a:ext uri="{FF2B5EF4-FFF2-40B4-BE49-F238E27FC236}">
                    <a16:creationId xmlns:a16="http://schemas.microsoft.com/office/drawing/2014/main" id="{10D13464-12E2-47CB-80CA-C58269C69DD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864000" y="2628000"/>
                <a:ext cx="756000" cy="245455"/>
              </a:xfrm>
              <a:prstGeom prst="rect">
                <a:avLst/>
              </a:prstGeom>
            </p:spPr>
          </p:pic>
          <p:sp>
            <p:nvSpPr>
              <p:cNvPr id="38" name="Aufzählungszeichen etc.">
                <a:extLst>
                  <a:ext uri="{FF2B5EF4-FFF2-40B4-BE49-F238E27FC236}">
                    <a16:creationId xmlns:a16="http://schemas.microsoft.com/office/drawing/2014/main" id="{7CE1CC06-5CE0-4188-B526-FCAED9F0F999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404000" y="1944000"/>
                <a:ext cx="1296000" cy="68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Bitte nicht die Standardfunktion für Aufzählungszeichen und Nummerierung verwenden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accent2"/>
                    </a:solidFill>
                    <a:latin typeface="+mn-lt"/>
                  </a:rPr>
                  <a:t>&gt; Nur die </a:t>
                </a:r>
                <a:r>
                  <a:rPr lang="de-DE" sz="800" b="1" i="0" baseline="0" dirty="0">
                    <a:solidFill>
                      <a:schemeClr val="accent2"/>
                    </a:solidFill>
                    <a:latin typeface="+mn-lt"/>
                  </a:rPr>
                  <a:t>Listenebenen</a:t>
                </a:r>
                <a:endParaRPr lang="de-DE" sz="800" b="1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cxnSp>
            <p:nvCxnSpPr>
              <p:cNvPr id="39" name="Linie">
                <a:extLst>
                  <a:ext uri="{FF2B5EF4-FFF2-40B4-BE49-F238E27FC236}">
                    <a16:creationId xmlns:a16="http://schemas.microsoft.com/office/drawing/2014/main" id="{0F99F81E-CA3A-4D77-A40A-C16751B3C6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864000" y="2628000"/>
                <a:ext cx="752324" cy="245455"/>
              </a:xfrm>
              <a:prstGeom prst="line">
                <a:avLst/>
              </a:prstGeom>
              <a:ln w="6350">
                <a:solidFill>
                  <a:srgbClr val="E523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1040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char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B286AF-B588-4039-B351-6F94131AA191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rgbClr val="00A19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Hervorzuhebender Inhalt/Zitat auf erster Ebene // für Zusatzinfo/Zitatgeber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1111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D5A46A94-CC1A-49B8-9C7C-653BD3526C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677F1DB9-6BD1-4662-AD32-A5C07CCC53B6}" type="slidenum">
              <a:rPr lang="de-DE" sz="600" smtClean="0"/>
              <a:pPr/>
              <a:t>‹#›</a:t>
            </a:fld>
            <a:endParaRPr lang="de-DE" dirty="0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8E708240-BE00-4F4A-8A02-A73AA293E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23" name="Datum">
            <a:extLst>
              <a:ext uri="{FF2B5EF4-FFF2-40B4-BE49-F238E27FC236}">
                <a16:creationId xmlns:a16="http://schemas.microsoft.com/office/drawing/2014/main" id="{7B17CA51-894E-4E38-8CDB-51E0D1E143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9A399A-CB01-4C32-BC37-53ECC0DD1961}" type="datetime1">
              <a:rPr lang="de-DE" smtClean="0"/>
              <a:t>06.09.2021</a:t>
            </a:fld>
            <a:endParaRPr lang="de-DE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71F50D2-931D-4441-96DC-B22A851743D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8162" y="1438275"/>
            <a:ext cx="8064000" cy="3240000"/>
          </a:xfrm>
        </p:spPr>
        <p:txBody>
          <a:bodyPr vert="horz"/>
          <a:lstStyle>
            <a:lvl1pPr>
              <a:spcBef>
                <a:spcPts val="1200"/>
              </a:spcBef>
              <a:tabLst>
                <a:tab pos="8064000" algn="r"/>
              </a:tabLst>
              <a:defRPr b="1" baseline="0">
                <a:solidFill>
                  <a:srgbClr val="00A19F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 noProof="0" dirty="0"/>
              <a:t>Thema auf erster Ebene // für Unterpunkt zum Thema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</a:t>
            </a:r>
            <a:br>
              <a:rPr lang="de-DE" noProof="0" dirty="0"/>
            </a:br>
            <a:r>
              <a:rPr lang="de-DE" noProof="0" dirty="0"/>
              <a:t>Seitenzahlen mit Tab (22,4) ans Ende setzen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9" name="Headline/Subheadline">
            <a:extLst>
              <a:ext uri="{FF2B5EF4-FFF2-40B4-BE49-F238E27FC236}">
                <a16:creationId xmlns:a16="http://schemas.microsoft.com/office/drawing/2014/main" id="{A027BFB6-8A24-4754-94AD-2435A24CC225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00A19F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00A19F"/>
                </a:solidFill>
                <a:latin typeface="+mj-lt"/>
              </a:defRPr>
            </a:lvl9pPr>
          </a:lstStyle>
          <a:p>
            <a:pPr lvl="0"/>
            <a:r>
              <a:rPr lang="de-DE" noProof="0" dirty="0"/>
              <a:t>Headline auf erster Ebene // für Subheadline </a:t>
            </a:r>
            <a:br>
              <a:rPr lang="de-DE" noProof="0" dirty="0"/>
            </a:br>
            <a:r>
              <a:rPr lang="de-DE" noProof="0" dirty="0"/>
              <a:t>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2690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>
            <a:extLst>
              <a:ext uri="{FF2B5EF4-FFF2-40B4-BE49-F238E27FC236}">
                <a16:creationId xmlns:a16="http://schemas.microsoft.com/office/drawing/2014/main" id="{654C22F0-6ED9-4767-A729-889012F8F81C}"/>
              </a:ext>
            </a:extLst>
          </p:cNvPr>
          <p:cNvGrpSpPr/>
          <p:nvPr userDrawn="1"/>
        </p:nvGrpSpPr>
        <p:grpSpPr>
          <a:xfrm>
            <a:off x="-1404000" y="-396000"/>
            <a:ext cx="11520000" cy="6012000"/>
            <a:chOff x="-1404000" y="-396000"/>
            <a:chExt cx="11520000" cy="6012000"/>
          </a:xfrm>
        </p:grpSpPr>
        <p:sp>
          <p:nvSpPr>
            <p:cNvPr id="32" name="Hilfslinien">
              <a:extLst>
                <a:ext uri="{FF2B5EF4-FFF2-40B4-BE49-F238E27FC236}">
                  <a16:creationId xmlns:a16="http://schemas.microsoft.com/office/drawing/2014/main" id="{001712D2-3B03-4BAE-B38E-B2B213A405A3}"/>
                </a:ext>
              </a:extLst>
            </p:cNvPr>
            <p:cNvSpPr txBox="1"/>
            <p:nvPr userDrawn="1"/>
          </p:nvSpPr>
          <p:spPr>
            <a:xfrm rot="10800000" flipH="1" flipV="1">
              <a:off x="538164" y="-39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anzeigen über Menü: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Ansicht &gt; </a:t>
              </a: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 bei 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</a:t>
              </a: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33" name="Zurücksetzen">
              <a:extLst>
                <a:ext uri="{FF2B5EF4-FFF2-40B4-BE49-F238E27FC236}">
                  <a16:creationId xmlns:a16="http://schemas.microsoft.com/office/drawing/2014/main" id="{66CA7B80-70B4-4D8B-A05D-752551C0C037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864000" cy="75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Folie in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bringen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Start &gt; Folien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&gt; Zurücksetzen</a:t>
              </a:r>
            </a:p>
          </p:txBody>
        </p:sp>
        <p:sp>
          <p:nvSpPr>
            <p:cNvPr id="34" name="Layoutwechsel">
              <a:extLst>
                <a:ext uri="{FF2B5EF4-FFF2-40B4-BE49-F238E27FC236}">
                  <a16:creationId xmlns:a16="http://schemas.microsoft.com/office/drawing/2014/main" id="{83CCCB44-06CF-4EAF-A753-EE137134EDF8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828000"/>
              <a:ext cx="864000" cy="75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Wechsel des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Folienlayouts </a:t>
              </a:r>
              <a:br>
                <a:rPr lang="de-DE" sz="800" b="0" baseline="0" dirty="0">
                  <a:solidFill>
                    <a:schemeClr val="accent2"/>
                  </a:solidFill>
                  <a:latin typeface="+mn-lt"/>
                </a:rPr>
              </a:b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über Menü: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Start &gt; Folien 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&gt; Layout</a:t>
              </a:r>
            </a:p>
          </p:txBody>
        </p:sp>
        <p:sp>
          <p:nvSpPr>
            <p:cNvPr id="35" name="Fußzeile">
              <a:extLst>
                <a:ext uri="{FF2B5EF4-FFF2-40B4-BE49-F238E27FC236}">
                  <a16:creationId xmlns:a16="http://schemas.microsoft.com/office/drawing/2014/main" id="{11C0AB6C-2D27-4CBD-96D4-17AFF48F33C3}"/>
                </a:ext>
              </a:extLst>
            </p:cNvPr>
            <p:cNvSpPr txBox="1"/>
            <p:nvPr userDrawn="1"/>
          </p:nvSpPr>
          <p:spPr>
            <a:xfrm rot="10800000" flipH="1" flipV="1">
              <a:off x="538163" y="543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b="0" baseline="0" dirty="0">
                  <a:solidFill>
                    <a:schemeClr val="accent2"/>
                  </a:solidFill>
                  <a:latin typeface="+mn-lt"/>
                </a:rPr>
                <a:t>Fußzeile/Datum anpassen über Menü:</a:t>
              </a:r>
              <a:r>
                <a:rPr lang="de-DE" sz="800" b="1" baseline="0" dirty="0">
                  <a:solidFill>
                    <a:schemeClr val="accent2"/>
                  </a:solidFill>
                  <a:latin typeface="+mn-lt"/>
                </a:rPr>
                <a:t> Einfügen &gt; Kopf- und Fußzeile</a:t>
              </a:r>
            </a:p>
          </p:txBody>
        </p:sp>
        <p:grpSp>
          <p:nvGrpSpPr>
            <p:cNvPr id="36" name="Listenebenen">
              <a:extLst>
                <a:ext uri="{FF2B5EF4-FFF2-40B4-BE49-F238E27FC236}">
                  <a16:creationId xmlns:a16="http://schemas.microsoft.com/office/drawing/2014/main" id="{FAA0360A-CF32-49FA-9CF8-203A8209EBAB}"/>
                </a:ext>
              </a:extLst>
            </p:cNvPr>
            <p:cNvGrpSpPr/>
            <p:nvPr userDrawn="1"/>
          </p:nvGrpSpPr>
          <p:grpSpPr>
            <a:xfrm>
              <a:off x="-1404000" y="360000"/>
              <a:ext cx="1300321" cy="2513455"/>
              <a:chOff x="-1404000" y="360000"/>
              <a:chExt cx="1300321" cy="2513455"/>
            </a:xfrm>
          </p:grpSpPr>
          <p:sp>
            <p:nvSpPr>
              <p:cNvPr id="38" name="Text // Listenebene erhöhen">
                <a:extLst>
                  <a:ext uri="{FF2B5EF4-FFF2-40B4-BE49-F238E27FC236}">
                    <a16:creationId xmlns:a16="http://schemas.microsoft.com/office/drawing/2014/main" id="{64A4FDC6-E70F-4342-814F-D96B8E8D8AA3}"/>
                  </a:ext>
                </a:extLst>
              </p:cNvPr>
              <p:cNvSpPr txBox="1"/>
              <p:nvPr userDrawn="1"/>
            </p:nvSpPr>
            <p:spPr>
              <a:xfrm>
                <a:off x="-1404000" y="1186275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39" name="Text // Listenebene verringern">
                <a:extLst>
                  <a:ext uri="{FF2B5EF4-FFF2-40B4-BE49-F238E27FC236}">
                    <a16:creationId xmlns:a16="http://schemas.microsoft.com/office/drawing/2014/main" id="{14E0BD84-B01A-4AC5-BA5C-6E2B68AB78BE}"/>
                  </a:ext>
                </a:extLst>
              </p:cNvPr>
              <p:cNvSpPr txBox="1"/>
              <p:nvPr userDrawn="1"/>
            </p:nvSpPr>
            <p:spPr>
              <a:xfrm>
                <a:off x="-1404000" y="1512000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i="0" baseline="0" dirty="0">
                    <a:solidFill>
                      <a:schemeClr val="accent2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40" name="Listenebenen">
                <a:extLst>
                  <a:ext uri="{FF2B5EF4-FFF2-40B4-BE49-F238E27FC236}">
                    <a16:creationId xmlns:a16="http://schemas.microsoft.com/office/drawing/2014/main" id="{32902280-8A68-4493-85DF-16D858831C60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188000" y="360000"/>
                <a:ext cx="108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Wechsel der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Textebene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über Menü: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accent2"/>
                    </a:solidFill>
                    <a:latin typeface="+mn-lt"/>
                  </a:rPr>
                  <a:t>Start &gt; Absatz &gt;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accent2"/>
                    </a:solidFill>
                    <a:latin typeface="+mn-lt"/>
                  </a:rPr>
                  <a:t>Listenebene erhöhen/verringern</a:t>
                </a:r>
              </a:p>
            </p:txBody>
          </p:sp>
          <p:pic>
            <p:nvPicPr>
              <p:cNvPr id="41" name="Bild // Listenebene erhöhen">
                <a:extLst>
                  <a:ext uri="{FF2B5EF4-FFF2-40B4-BE49-F238E27FC236}">
                    <a16:creationId xmlns:a16="http://schemas.microsoft.com/office/drawing/2014/main" id="{4BE405A0-0E46-42DD-9424-C2D8EF1A5D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-648001" y="1186275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42" name="Bild // Listenebene verringern">
                <a:extLst>
                  <a:ext uri="{FF2B5EF4-FFF2-40B4-BE49-F238E27FC236}">
                    <a16:creationId xmlns:a16="http://schemas.microsoft.com/office/drawing/2014/main" id="{4D45DF8C-60DD-4251-86C1-2A46870D2B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-647999" y="1512000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43" name="Bild // Aufzählungszeichen etc.">
                <a:extLst>
                  <a:ext uri="{FF2B5EF4-FFF2-40B4-BE49-F238E27FC236}">
                    <a16:creationId xmlns:a16="http://schemas.microsoft.com/office/drawing/2014/main" id="{D137885E-DEBE-43C4-8AF5-1AE90E26EB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/>
              <a:stretch>
                <a:fillRect/>
              </a:stretch>
            </p:blipFill>
            <p:spPr>
              <a:xfrm>
                <a:off x="-864000" y="2628000"/>
                <a:ext cx="756000" cy="245455"/>
              </a:xfrm>
              <a:prstGeom prst="rect">
                <a:avLst/>
              </a:prstGeom>
            </p:spPr>
          </p:pic>
          <p:sp>
            <p:nvSpPr>
              <p:cNvPr id="44" name="Aufzählungszeichen etc.">
                <a:extLst>
                  <a:ext uri="{FF2B5EF4-FFF2-40B4-BE49-F238E27FC236}">
                    <a16:creationId xmlns:a16="http://schemas.microsoft.com/office/drawing/2014/main" id="{A6DF23DC-7109-4AC2-8E1A-3DEFD656E99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404000" y="1944000"/>
                <a:ext cx="1296000" cy="68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0" baseline="0" dirty="0">
                    <a:solidFill>
                      <a:schemeClr val="accent2"/>
                    </a:solidFill>
                    <a:latin typeface="+mn-lt"/>
                  </a:rPr>
                  <a:t>Bitte nicht die Standardfunktion für Aufzählungszeichen und Nummerierung verwenden!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accent2"/>
                    </a:solidFill>
                    <a:latin typeface="+mn-lt"/>
                  </a:rPr>
                  <a:t>&gt; Nur die </a:t>
                </a:r>
                <a:r>
                  <a:rPr lang="de-DE" sz="800" b="1" i="0" baseline="0" dirty="0">
                    <a:solidFill>
                      <a:schemeClr val="accent2"/>
                    </a:solidFill>
                    <a:latin typeface="+mn-lt"/>
                  </a:rPr>
                  <a:t>Listenebenen</a:t>
                </a:r>
                <a:endParaRPr lang="de-DE" sz="800" b="1" baseline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cxnSp>
            <p:nvCxnSpPr>
              <p:cNvPr id="45" name="Linie">
                <a:extLst>
                  <a:ext uri="{FF2B5EF4-FFF2-40B4-BE49-F238E27FC236}">
                    <a16:creationId xmlns:a16="http://schemas.microsoft.com/office/drawing/2014/main" id="{F89ACAAA-003C-442D-8A34-FD775CBC70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864000" y="2628000"/>
                <a:ext cx="752324" cy="245455"/>
              </a:xfrm>
              <a:prstGeom prst="line">
                <a:avLst/>
              </a:prstGeom>
              <a:ln w="6350">
                <a:solidFill>
                  <a:srgbClr val="E523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Foliennummer">
            <a:extLst>
              <a:ext uri="{FF2B5EF4-FFF2-40B4-BE49-F238E27FC236}">
                <a16:creationId xmlns:a16="http://schemas.microsoft.com/office/drawing/2014/main" id="{EAF54237-A359-4E5D-9E70-119B5FA9B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9pPr>
          </a:lstStyle>
          <a:p>
            <a:r>
              <a:rPr lang="de-DE"/>
              <a:t>Seite </a:t>
            </a:r>
            <a:fld id="{677F1DB9-6BD1-4662-AD32-A5C07CCC53B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108CD2B0-6E72-4E86-A63B-AAADB44D7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999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9pPr>
          </a:lstStyle>
          <a:p>
            <a:fld id="{74369BC5-85B8-40E7-ACFB-B8330FFFA288}" type="datetime1">
              <a:rPr lang="de-DE" smtClean="0"/>
              <a:t>06.09.2021</a:t>
            </a:fld>
            <a:endParaRPr lang="de-DE" dirty="0"/>
          </a:p>
        </p:txBody>
      </p:sp>
      <p:pic>
        <p:nvPicPr>
          <p:cNvPr id="37" name="RWE Logo">
            <a:extLst>
              <a:ext uri="{FF2B5EF4-FFF2-40B4-BE49-F238E27FC236}">
                <a16:creationId xmlns:a16="http://schemas.microsoft.com/office/drawing/2014/main" id="{9A6D5E80-44A9-4C8B-97F5-FB5DF37EC91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 bwMode="black">
          <a:xfrm>
            <a:off x="538164" y="4896000"/>
            <a:ext cx="216000" cy="62177"/>
          </a:xfrm>
          <a:prstGeom prst="rect">
            <a:avLst/>
          </a:prstGeom>
        </p:spPr>
      </p:pic>
      <p:sp>
        <p:nvSpPr>
          <p:cNvPr id="5" name="Fußzeile">
            <a:extLst>
              <a:ext uri="{FF2B5EF4-FFF2-40B4-BE49-F238E27FC236}">
                <a16:creationId xmlns:a16="http://schemas.microsoft.com/office/drawing/2014/main" id="{F21EC125-AEE3-4B36-B8B0-D39D69B00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864142"/>
            <a:ext cx="6588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9pPr>
          </a:lstStyle>
          <a:p>
            <a:r>
              <a:rPr lang="de-DE"/>
              <a:t>Thema der Präsentation, welches auch mal sehr lang sein kann</a:t>
            </a:r>
            <a:endParaRPr lang="de-DE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295CB520-98E5-41FF-8821-1765C2D72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4" y="1438275"/>
            <a:ext cx="8064000" cy="3238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noProof="0" dirty="0"/>
              <a:t>Text auf erster Ebene // für weitere Text Formate (Überschrift, Aufzählung und Nummerierung) &gt;&gt; Menü &gt; Start &gt; Absatz &gt; Listenebene erhöhen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3920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80" r:id="rId3"/>
    <p:sldLayoutId id="2147483673" r:id="rId4"/>
    <p:sldLayoutId id="2147483675" r:id="rId5"/>
    <p:sldLayoutId id="2147483681" r:id="rId6"/>
    <p:sldLayoutId id="2147483669" r:id="rId7"/>
    <p:sldLayoutId id="2147483670" r:id="rId8"/>
    <p:sldLayoutId id="2147483668" r:id="rId9"/>
    <p:sldLayoutId id="2147483650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7" r:id="rId16"/>
    <p:sldLayoutId id="2147483665" r:id="rId17"/>
    <p:sldLayoutId id="2147483667" r:id="rId18"/>
    <p:sldLayoutId id="2147483679" r:id="rId19"/>
    <p:sldLayoutId id="2147483666" r:id="rId20"/>
    <p:sldLayoutId id="2147483676" r:id="rId21"/>
  </p:sldLayoutIdLst>
  <p:hf hdr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1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 spc="0" baseline="0">
          <a:solidFill>
            <a:srgbClr val="00A19F"/>
          </a:solidFill>
          <a:latin typeface="+mn-lt"/>
          <a:ea typeface="+mn-ea"/>
          <a:cs typeface="+mn-cs"/>
        </a:defRPr>
      </a:lvl2pPr>
      <a:lvl3pPr marL="288000" indent="-288000" algn="l" defTabSz="685800" rtl="0" eaLnBrk="1" latinLnBrk="0" hangingPunct="1">
        <a:lnSpc>
          <a:spcPct val="100000"/>
        </a:lnSpc>
        <a:spcBef>
          <a:spcPts val="600"/>
        </a:spcBef>
        <a:buClr>
          <a:srgbClr val="00A19F"/>
        </a:buClr>
        <a:buFont typeface="RWE Sans" panose="00000500000000000000" pitchFamily="2" charset="0"/>
        <a:buChar char="•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00A19F"/>
        </a:buClr>
        <a:buFont typeface="RWE Sans" panose="00000500000000000000" pitchFamily="2" charset="0"/>
        <a:buChar char="-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88000" indent="-288000" algn="l" defTabSz="685800" rtl="0" eaLnBrk="1" latinLnBrk="0" hangingPunct="1">
        <a:lnSpc>
          <a:spcPct val="100000"/>
        </a:lnSpc>
        <a:spcBef>
          <a:spcPts val="600"/>
        </a:spcBef>
        <a:buClr>
          <a:srgbClr val="00A19F"/>
        </a:buClr>
        <a:buFont typeface="+mj-lt"/>
        <a:buAutoNum type="arabi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6pPr>
      <a:lvl7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8pPr>
      <a:lvl9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ED400-0041-4112-A14B-46595111CE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677F1DB9-6BD1-4662-AD32-A5C07CCC53B6}" type="slidenum">
              <a:rPr lang="de-DE" sz="600" smtClean="0"/>
              <a:pPr/>
              <a:t>1</a:t>
            </a:fld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F1B14-4882-43A3-B010-7CD1E04D61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B0A02A-5BB6-473D-8E16-C21079F89B25}" type="datetime1">
              <a:rPr lang="de-DE" smtClean="0"/>
              <a:t>06.09.2021</a:t>
            </a:fld>
            <a:endParaRPr lang="de-DE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D3F84AF-15D7-4FAF-8C12-4DF9BCE4A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865450"/>
              </p:ext>
            </p:extLst>
          </p:nvPr>
        </p:nvGraphicFramePr>
        <p:xfrm>
          <a:off x="536578" y="1119298"/>
          <a:ext cx="8064499" cy="36001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3887">
                  <a:extLst>
                    <a:ext uri="{9D8B030D-6E8A-4147-A177-3AD203B41FA5}">
                      <a16:colId xmlns:a16="http://schemas.microsoft.com/office/drawing/2014/main" val="2651543453"/>
                    </a:ext>
                  </a:extLst>
                </a:gridCol>
                <a:gridCol w="3680306">
                  <a:extLst>
                    <a:ext uri="{9D8B030D-6E8A-4147-A177-3AD203B41FA5}">
                      <a16:colId xmlns:a16="http://schemas.microsoft.com/office/drawing/2014/main" val="3960213314"/>
                    </a:ext>
                  </a:extLst>
                </a:gridCol>
                <a:gridCol w="3680306">
                  <a:extLst>
                    <a:ext uri="{9D8B030D-6E8A-4147-A177-3AD203B41FA5}">
                      <a16:colId xmlns:a16="http://schemas.microsoft.com/office/drawing/2014/main" val="3609570646"/>
                    </a:ext>
                  </a:extLst>
                </a:gridCol>
              </a:tblGrid>
              <a:tr h="5529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UNC779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Alternative to UNC779 –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what’s the difference?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910035"/>
                  </a:ext>
                </a:extLst>
              </a:tr>
              <a:tr h="730666">
                <a:tc>
                  <a:txBody>
                    <a:bodyPr/>
                    <a:lstStyle/>
                    <a:p>
                      <a:r>
                        <a:rPr lang="en-GB" dirty="0"/>
                        <a:t>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Provides the ability to assign Capacity at Entry Points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Any volume from 1 kWh/day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Assignment period is from a defined start date and runs to the end of the contract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dirty="0"/>
                        <a:t>Provides additional flexibility by allowing for the assignment period to be shortened with a defined end date instead of always running by default to the end of the contract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668725"/>
                  </a:ext>
                </a:extLst>
              </a:tr>
              <a:tr h="880958">
                <a:tc>
                  <a:txBody>
                    <a:bodyPr/>
                    <a:lstStyle/>
                    <a:p>
                      <a:r>
                        <a:rPr lang="en-GB" dirty="0"/>
                        <a:t>Why?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000" dirty="0"/>
                        <a:t>Allows parties who exit the market to reduce their administrative burden and risk whilst providing an alternative to short-term auctions for new entrants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000" dirty="0"/>
                        <a:t>Enables benefits and discounts associated with holding both the capacity and liability simultaneously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000" dirty="0"/>
                        <a:t>Gives Users another tool with which they can better manage their portfolios, and give National Grid NTS more reflective long-term capacity booking signals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dirty="0"/>
                        <a:t>Better achieves objectives 2 and 3 because it: </a:t>
                      </a:r>
                    </a:p>
                    <a:p>
                      <a:pPr marL="177800" lvl="0" indent="-16510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Provides Users with access to additional primary capacity for a limited period to fit their requirements, including when there is little or no remaining capacity available in auctions</a:t>
                      </a:r>
                    </a:p>
                    <a:p>
                      <a:pPr marL="177800" lvl="0" indent="-16510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More comprehensive tool for Users to manage their portfolios and improves short and medium term capacity booking signals for National Grid 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707777"/>
                  </a:ext>
                </a:extLst>
              </a:tr>
              <a:tr h="880958">
                <a:tc>
                  <a:txBody>
                    <a:bodyPr/>
                    <a:lstStyle/>
                    <a:p>
                      <a:r>
                        <a:rPr lang="en-GB" dirty="0"/>
                        <a:t>How?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No suggested implementation date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Excludes day ahead, within day and weekly contracts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No minimum notice period proposed, but for Exit Assignments the notice period is 5 Business Days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Assignee pays the published Entry Transmission Services rate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Suggested target implementation date October 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Includes weekly contracts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dirty="0"/>
                    </a:p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378829"/>
                  </a:ext>
                </a:extLst>
              </a:tr>
            </a:tbl>
          </a:graphicData>
        </a:graphic>
      </p:graphicFrame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6BDD85E8-4543-4358-B468-1D7EAB49012A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Alternative to </a:t>
            </a:r>
            <a:r>
              <a:rPr lang="en-GB" dirty="0"/>
              <a:t>UNC779</a:t>
            </a:r>
          </a:p>
          <a:p>
            <a:r>
              <a:rPr lang="en-GB" dirty="0"/>
              <a:t>“Introduction of Entry Capacity Assignments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with Defined End Date”</a:t>
            </a:r>
          </a:p>
        </p:txBody>
      </p:sp>
    </p:spTree>
    <p:extLst>
      <p:ext uri="{BB962C8B-B14F-4D97-AF65-F5344CB8AC3E}">
        <p14:creationId xmlns:p14="http://schemas.microsoft.com/office/powerpoint/2010/main" val="40165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43BFF-13F4-47E2-BFF5-18C0E9FF68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677F1DB9-6BD1-4662-AD32-A5C07CCC53B6}" type="slidenum">
              <a:rPr lang="de-DE" sz="600" smtClean="0"/>
              <a:pPr/>
              <a:t>2</a:t>
            </a:fld>
            <a:endParaRPr lang="de-DE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5B503D4-100D-45EE-94BE-20B1BCD2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4161646"/>
            <a:ext cx="8089644" cy="683999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The UNC779 Original proposes 6 months of workgroups. This alternative timeline proposes 3 months of workgroups in total for the UNC779 solution, including today (7 Sept) where the alternative features as  a pre-mod. This would be the same number of workgroups as UNC755. Four workgroups in total would result in a Christmas period/delayed consultation.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Timescale for implementation is likely to be dependent on lead time for Ofgem decision plus Gemini development 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69E4B4F2-872E-458F-AD24-FE968144081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Alternative to </a:t>
            </a:r>
            <a:r>
              <a:rPr lang="en-GB" dirty="0"/>
              <a:t>UNC779 </a:t>
            </a:r>
          </a:p>
          <a:p>
            <a:r>
              <a:rPr lang="en-GB" sz="1700" dirty="0"/>
              <a:t>Proposed Timeline Compared with UNC755S (Exit Capacity Assignments)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E87EEA-5F58-45E9-B629-2735ADE0758C}"/>
              </a:ext>
            </a:extLst>
          </p:cNvPr>
          <p:cNvGrpSpPr/>
          <p:nvPr/>
        </p:nvGrpSpPr>
        <p:grpSpPr>
          <a:xfrm>
            <a:off x="752013" y="1049940"/>
            <a:ext cx="7484960" cy="3038176"/>
            <a:chOff x="538163" y="822510"/>
            <a:chExt cx="8062913" cy="327276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56EB40A-B0D3-407C-A740-ED3C31804CDB}"/>
                </a:ext>
              </a:extLst>
            </p:cNvPr>
            <p:cNvGrpSpPr/>
            <p:nvPr/>
          </p:nvGrpSpPr>
          <p:grpSpPr>
            <a:xfrm>
              <a:off x="538163" y="822510"/>
              <a:ext cx="8062913" cy="3272769"/>
              <a:chOff x="538163" y="742188"/>
              <a:chExt cx="8260796" cy="335309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B18949-0BE1-4A5C-A2ED-3EFF9438A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8163" y="742188"/>
                <a:ext cx="8260796" cy="335309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B9A74E3-1A68-4E3F-8262-9EA252B70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6955" y="832269"/>
                <a:ext cx="5493340" cy="491852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562199-7275-46FC-AA76-8DE75ABA42C9}"/>
                </a:ext>
              </a:extLst>
            </p:cNvPr>
            <p:cNvCxnSpPr>
              <a:cxnSpLocks/>
            </p:cNvCxnSpPr>
            <p:nvPr/>
          </p:nvCxnSpPr>
          <p:spPr>
            <a:xfrm>
              <a:off x="3048742" y="2514596"/>
              <a:ext cx="5552334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0386817"/>
      </p:ext>
    </p:extLst>
  </p:cSld>
  <p:clrMapOvr>
    <a:masterClrMapping/>
  </p:clrMapOvr>
</p:sld>
</file>

<file path=ppt/theme/theme1.xml><?xml version="1.0" encoding="utf-8"?>
<a:theme xmlns:a="http://schemas.openxmlformats.org/drawingml/2006/main" name="RWE PowerPoint Master">
  <a:themeElements>
    <a:clrScheme name="RWE">
      <a:dk1>
        <a:srgbClr val="000000"/>
      </a:dk1>
      <a:lt1>
        <a:sysClr val="window" lastClr="FFFFFF"/>
      </a:lt1>
      <a:dk2>
        <a:srgbClr val="E8E8E4"/>
      </a:dk2>
      <a:lt2>
        <a:srgbClr val="52555C"/>
      </a:lt2>
      <a:accent1>
        <a:srgbClr val="00B1EB"/>
      </a:accent1>
      <a:accent2>
        <a:srgbClr val="1D4477"/>
      </a:accent2>
      <a:accent3>
        <a:srgbClr val="3ED8C3"/>
      </a:accent3>
      <a:accent4>
        <a:srgbClr val="ADAFB1"/>
      </a:accent4>
      <a:accent5>
        <a:srgbClr val="00A19F"/>
      </a:accent5>
      <a:accent6>
        <a:srgbClr val="005E65"/>
      </a:accent6>
      <a:hlink>
        <a:srgbClr val="1D4477"/>
      </a:hlink>
      <a:folHlink>
        <a:srgbClr val="1D4477"/>
      </a:folHlink>
    </a:clrScheme>
    <a:fontScheme name="RWE">
      <a:majorFont>
        <a:latin typeface="RWE Sans"/>
        <a:ea typeface=""/>
        <a:cs typeface=""/>
      </a:majorFont>
      <a:minorFont>
        <a:latin typeface="RW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36000" tIns="36000" rIns="36000" bIns="36000"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custClrLst>
    <a:custClr name="RWE-Blau 75%">
      <a:srgbClr val="567399"/>
    </a:custClr>
    <a:custClr name="RWE-Blau 50%">
      <a:srgbClr val="8EA1BB"/>
    </a:custClr>
    <a:custClr name="Energiegrün dunkel 75%">
      <a:srgbClr val="40B9B7"/>
    </a:custClr>
    <a:custClr name="Energiegrün dunkel 50%">
      <a:srgbClr val="7FD0CF"/>
    </a:custClr>
    <a:custClr name="Energiegrün hell 75%">
      <a:srgbClr val="6EE2D2"/>
    </a:custClr>
    <a:custClr name="Energiegrün hell 50%">
      <a:srgbClr val="9EEBE1"/>
    </a:custClr>
    <a:custClr name="Weiß">
      <a:srgbClr val="FFFFFF"/>
    </a:custClr>
    <a:custClr name="Erneuerbare Energie">
      <a:srgbClr val="3ED8C3"/>
    </a:custClr>
    <a:custClr name="Neue Geschäftsfelder">
      <a:srgbClr val="00A19F"/>
    </a:custClr>
    <a:custClr name="Steinkohle">
      <a:srgbClr val="52555C"/>
    </a:custClr>
    <a:custClr name="Energieblau 75%">
      <a:srgbClr val="40C5F0"/>
    </a:custClr>
    <a:custClr name="Energieblau 50%">
      <a:srgbClr val="7FD8F5"/>
    </a:custClr>
    <a:custClr name="Sand 75%">
      <a:srgbClr val="EEEEEB"/>
    </a:custClr>
    <a:custClr name="Akzentorange">
      <a:srgbClr val="EF7D00"/>
    </a:custClr>
    <a:custClr name="Akzentorange 75%">
      <a:srgbClr val="F39E40"/>
    </a:custClr>
    <a:custClr name="Akzentorange 50%">
      <a:srgbClr val="F7BE7F"/>
    </a:custClr>
    <a:custClr name="Weiß">
      <a:srgbClr val="FFFFFF"/>
    </a:custClr>
    <a:custClr name="Wasser">
      <a:srgbClr val="00B1EB"/>
    </a:custClr>
    <a:custClr name="Wind offshore">
      <a:srgbClr val="A1DAF8"/>
    </a:custClr>
    <a:custClr name="Wind onshore">
      <a:srgbClr val="D4EDFC"/>
    </a:custClr>
    <a:custClr name="Akzentdunkelrot">
      <a:srgbClr val="B61F34"/>
    </a:custClr>
    <a:custClr name="Akzentdunkelrot 75%">
      <a:srgbClr val="C85767"/>
    </a:custClr>
    <a:custClr name="Akzentdunkelrot 50%">
      <a:srgbClr val="DA8F99"/>
    </a:custClr>
    <a:custClr name="Akzentgrün">
      <a:srgbClr val="005E65"/>
    </a:custClr>
    <a:custClr name="Akzentgrün 75%">
      <a:srgbClr val="40868C"/>
    </a:custClr>
    <a:custClr name="Akzentgrün 50%">
      <a:srgbClr val="7FAEB2"/>
    </a:custClr>
    <a:custClr name="Weiß">
      <a:srgbClr val="FFFFFF"/>
    </a:custClr>
    <a:custClr name="Biomasse">
      <a:srgbClr val="005E65"/>
    </a:custClr>
    <a:custClr name="Solar/PV">
      <a:srgbClr val="7FA2A8"/>
    </a:custClr>
    <a:custClr name="Braunkohle">
      <a:srgbClr val="ADAFB1"/>
    </a:custClr>
    <a:custClr name="Akzentgelb">
      <a:srgbClr val="FFCC00"/>
    </a:custClr>
    <a:custClr name="Akzentgelb 75%">
      <a:srgbClr val="FFD940"/>
    </a:custClr>
    <a:custClr name="Akzentgelb 50%">
      <a:srgbClr val="FFE57F"/>
    </a:custClr>
    <a:custClr name="Akzenthellrot">
      <a:srgbClr val="E7343F"/>
    </a:custClr>
    <a:custClr name="Akzenthellrot 75%">
      <a:srgbClr val="ED676F"/>
    </a:custClr>
    <a:custClr name="Akzenthellrot 50%">
      <a:srgbClr val="F3999F"/>
    </a:custClr>
    <a:custClr name="Weiß">
      <a:srgbClr val="FFFFFF"/>
    </a:custClr>
    <a:custClr name="Öl">
      <a:srgbClr val="E7343F"/>
    </a:custClr>
    <a:custClr name="Kernenergie">
      <a:srgbClr val="EF7D00"/>
    </a:custClr>
    <a:custClr name="Gas">
      <a:srgbClr val="FFCC00"/>
    </a:custClr>
    <a:custClr name="Akzenthellgrün">
      <a:srgbClr val="5AB88F"/>
    </a:custClr>
    <a:custClr name="Akzenthellgrün 75%">
      <a:srgbClr val="83CAAB"/>
    </a:custClr>
    <a:custClr name="Akzenthellgrün 50%">
      <a:srgbClr val="ACDBC7"/>
    </a:custClr>
    <a:custClr name="Akzentdunkelgrau">
      <a:srgbClr val="52555C"/>
    </a:custClr>
    <a:custClr name="Akzentdunkelgrau 75%">
      <a:srgbClr val="7D8085"/>
    </a:custClr>
    <a:custClr name="Akzentdunkelgrau 50%">
      <a:srgbClr val="A8AAAD"/>
    </a:custClr>
    <a:custClr name="Weiß">
      <a:srgbClr val="FFFFFF"/>
    </a:custClr>
    <a:custClr name="Biogas">
      <a:srgbClr val="FFE680"/>
    </a:custClr>
    <a:custClr name="LNG (Flüssigerdgas)">
      <a:srgbClr val="FFD744"/>
    </a:custClr>
    <a:custClr name="Wasserstoff">
      <a:srgbClr val="C0E0CE"/>
    </a:custClr>
  </a:custClrLst>
  <a:extLst>
    <a:ext uri="{05A4C25C-085E-4340-85A3-A5531E510DB2}">
      <thm15:themeFamily xmlns:thm15="http://schemas.microsoft.com/office/thememl/2012/main" name="PPT_16x9_DE.potx" id="{ECCA152F-143C-4D07-8CBF-E3F9F8F1F625}" vid="{411C55D2-E0F1-45CB-8BAE-A7DE0625D6E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1071FEC59E41A820E9294AE07AB1" ma:contentTypeVersion="10" ma:contentTypeDescription="Create a new document." ma:contentTypeScope="" ma:versionID="da0c662803ea2632f07fb161708a12af">
  <xsd:schema xmlns:xsd="http://www.w3.org/2001/XMLSchema" xmlns:xs="http://www.w3.org/2001/XMLSchema" xmlns:p="http://schemas.microsoft.com/office/2006/metadata/properties" xmlns:ns2="028dae23-1077-43f0-af6a-f64793792108" targetNamespace="http://schemas.microsoft.com/office/2006/metadata/properties" ma:root="true" ma:fieldsID="677f4b276682c99c5e6f64a9c21c5158" ns2:_="">
    <xsd:import namespace="028dae23-1077-43f0-af6a-f64793792108"/>
    <xsd:element name="properties">
      <xsd:complexType>
        <xsd:sequence>
          <xsd:element name="documentManagement">
            <xsd:complexType>
              <xsd:all>
                <xsd:element ref="ns2:Sign_x002d_off_x0020_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ae23-1077-43f0-af6a-f64793792108" elementFormDefault="qualified">
    <xsd:import namespace="http://schemas.microsoft.com/office/2006/documentManagement/types"/>
    <xsd:import namespace="http://schemas.microsoft.com/office/infopath/2007/PartnerControls"/>
    <xsd:element name="Sign_x002d_off_x0020_status" ma:index="8" nillable="true" ma:displayName="Sign-off status" ma:list="UserInfo" ma:SharePointGroup="0" ma:internalName="Sign_x002d_off_x0020_statu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gn_x002d_off_x0020_status xmlns="028dae23-1077-43f0-af6a-f64793792108">
      <UserInfo>
        <DisplayName/>
        <AccountId xsi:nil="true"/>
        <AccountType/>
      </UserInfo>
    </Sign_x002d_off_x0020_status>
  </documentManagement>
</p:properties>
</file>

<file path=customXml/itemProps1.xml><?xml version="1.0" encoding="utf-8"?>
<ds:datastoreItem xmlns:ds="http://schemas.openxmlformats.org/officeDocument/2006/customXml" ds:itemID="{5F0DD379-7D0D-4B3C-8E3D-8484E0BE7F2D}"/>
</file>

<file path=customXml/itemProps2.xml><?xml version="1.0" encoding="utf-8"?>
<ds:datastoreItem xmlns:ds="http://schemas.openxmlformats.org/officeDocument/2006/customXml" ds:itemID="{3DE218C3-A70A-4A1E-90FD-56D7B6533744}"/>
</file>

<file path=customXml/itemProps3.xml><?xml version="1.0" encoding="utf-8"?>
<ds:datastoreItem xmlns:ds="http://schemas.openxmlformats.org/officeDocument/2006/customXml" ds:itemID="{3DE1D016-2BF7-45C5-A702-EC089B31F3CC}"/>
</file>

<file path=docProps/app.xml><?xml version="1.0" encoding="utf-8"?>
<Properties xmlns="http://schemas.openxmlformats.org/officeDocument/2006/extended-properties" xmlns:vt="http://schemas.openxmlformats.org/officeDocument/2006/docPropsVTypes">
  <Template>RWE_Praesentation_DE_16zu9</Template>
  <TotalTime>0</TotalTime>
  <Words>355</Words>
  <Application>Microsoft Office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RWE Sans</vt:lpstr>
      <vt:lpstr>RWE PowerPoint Master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Jauss, Lauren</dc:creator>
  <cp:lastModifiedBy>Jauss, Lauren</cp:lastModifiedBy>
  <cp:revision>15</cp:revision>
  <dcterms:created xsi:type="dcterms:W3CDTF">2021-09-03T10:42:46Z</dcterms:created>
  <dcterms:modified xsi:type="dcterms:W3CDTF">2021-09-06T14:19:52Z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0x010100895F1071FEC59E41A820E9294AE07AB1</vt:lpwstr>
  </property>
</Properties>
</file>